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66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301" r:id="rId11"/>
    <p:sldId id="291" r:id="rId12"/>
    <p:sldId id="269" r:id="rId13"/>
    <p:sldId id="293" r:id="rId14"/>
    <p:sldId id="295" r:id="rId15"/>
    <p:sldId id="296" r:id="rId16"/>
    <p:sldId id="298" r:id="rId17"/>
    <p:sldId id="297" r:id="rId18"/>
    <p:sldId id="266" r:id="rId19"/>
    <p:sldId id="300" r:id="rId20"/>
  </p:sldIdLst>
  <p:sldSz cx="9144000" cy="5143500" type="screen16x9"/>
  <p:notesSz cx="6858000" cy="9144000"/>
  <p:custDataLst>
    <p:tags r:id="rId2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6504C8-8B72-42E4-8616-FB1D3E0F15FD}" v="15" dt="2023-10-17T16:02:54.343"/>
    <p1510:client id="{84E3BCD6-B756-4874-9EC0-A607C37B860C}" v="68" dt="2023-10-18T15:44:37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276" y="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8b0fc1a0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8b0fc1a0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7a4c0cba6f_0_8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7a4c0cba6f_0_8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0" name="Google Shape;7540;g27a4c0cba6f_0_16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1" name="Google Shape;7541;g27a4c0cba6f_0_16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0" name="Google Shape;7540;g27a4c0cba6f_0_16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1" name="Google Shape;7541;g27a4c0cba6f_0_16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0" name="Google Shape;7540;g27a4c0cba6f_0_16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1" name="Google Shape;7541;g27a4c0cba6f_0_16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0" name="Google Shape;7540;g27a4c0cba6f_0_16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1" name="Google Shape;7541;g27a4c0cba6f_0_16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0" name="Google Shape;7540;g27a4c0cba6f_0_16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1" name="Google Shape;7541;g27a4c0cba6f_0_16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a4c0cba6f_0_8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a4c0cba6f_0_8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8b0fc1a0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8b0fc1a0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a4c0cba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7a4c0cba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a4cb333f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7a4cb333f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400" y="2023500"/>
            <a:ext cx="7717200" cy="10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-2177175" y="304800"/>
            <a:ext cx="12421925" cy="6694800"/>
            <a:chOff x="-2177175" y="304800"/>
            <a:chExt cx="12421925" cy="6694800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2"/>
            <a:srcRect l="18492" t="14228" r="12145" b="18272"/>
            <a:stretch>
              <a:fillRect/>
            </a:stretch>
          </p:blipFill>
          <p:spPr>
            <a:xfrm>
              <a:off x="7890650" y="3797388"/>
              <a:ext cx="2354100" cy="23499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2" name="Google Shape;12;p2"/>
            <p:cNvSpPr/>
            <p:nvPr/>
          </p:nvSpPr>
          <p:spPr>
            <a:xfrm>
              <a:off x="-2177175" y="3797400"/>
              <a:ext cx="3202200" cy="32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512500" y="304800"/>
              <a:ext cx="326700" cy="490050"/>
              <a:chOff x="7388600" y="376150"/>
              <a:chExt cx="326700" cy="49005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388600" y="376150"/>
                <a:ext cx="326700" cy="326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388600" y="539500"/>
                <a:ext cx="326700" cy="32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7715295" y="4551962"/>
              <a:ext cx="501259" cy="104071"/>
              <a:chOff x="6329500" y="-1097725"/>
              <a:chExt cx="744150" cy="1545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632950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624325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91915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>
            <a:spLocks noGrp="1"/>
          </p:cNvSpPr>
          <p:nvPr>
            <p:ph type="title" hasCustomPrompt="1"/>
          </p:nvPr>
        </p:nvSpPr>
        <p:spPr>
          <a:xfrm>
            <a:off x="1284075" y="1621275"/>
            <a:ext cx="6576000" cy="10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1"/>
          </p:nvPr>
        </p:nvSpPr>
        <p:spPr>
          <a:xfrm>
            <a:off x="1284000" y="26308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5" name="Google Shape;95;p11"/>
          <p:cNvGrpSpPr/>
          <p:nvPr/>
        </p:nvGrpSpPr>
        <p:grpSpPr>
          <a:xfrm>
            <a:off x="243975" y="294475"/>
            <a:ext cx="10859000" cy="6709625"/>
            <a:chOff x="243975" y="294475"/>
            <a:chExt cx="10859000" cy="6709625"/>
          </a:xfrm>
        </p:grpSpPr>
        <p:pic>
          <p:nvPicPr>
            <p:cNvPr id="96" name="Google Shape;96;p11"/>
            <p:cNvPicPr preferRelativeResize="0"/>
            <p:nvPr/>
          </p:nvPicPr>
          <p:blipFill rotWithShape="1">
            <a:blip r:embed="rId2"/>
            <a:srcRect l="38689" t="23134" r="17809" b="34534"/>
            <a:stretch>
              <a:fillRect/>
            </a:stretch>
          </p:blipFill>
          <p:spPr>
            <a:xfrm>
              <a:off x="7032275" y="2940600"/>
              <a:ext cx="4070700" cy="40635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97" name="Google Shape;97;p11"/>
            <p:cNvGrpSpPr/>
            <p:nvPr/>
          </p:nvGrpSpPr>
          <p:grpSpPr>
            <a:xfrm>
              <a:off x="243975" y="294475"/>
              <a:ext cx="326700" cy="490050"/>
              <a:chOff x="7388600" y="376150"/>
              <a:chExt cx="326700" cy="490050"/>
            </a:xfrm>
          </p:grpSpPr>
          <p:sp>
            <p:nvSpPr>
              <p:cNvPr id="98" name="Google Shape;98;p11"/>
              <p:cNvSpPr/>
              <p:nvPr/>
            </p:nvSpPr>
            <p:spPr>
              <a:xfrm>
                <a:off x="7388600" y="376150"/>
                <a:ext cx="326700" cy="326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1"/>
              <p:cNvSpPr/>
              <p:nvPr/>
            </p:nvSpPr>
            <p:spPr>
              <a:xfrm>
                <a:off x="7388600" y="539500"/>
                <a:ext cx="326700" cy="32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0" name="Google Shape;100;p11"/>
            <p:cNvPicPr preferRelativeResize="0"/>
            <p:nvPr/>
          </p:nvPicPr>
          <p:blipFill rotWithShape="1">
            <a:blip r:embed="rId2"/>
            <a:srcRect l="18492" t="14228" r="12145" b="18272"/>
            <a:stretch>
              <a:fillRect/>
            </a:stretch>
          </p:blipFill>
          <p:spPr>
            <a:xfrm>
              <a:off x="7890650" y="3797388"/>
              <a:ext cx="2354100" cy="23499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101" name="Google Shape;101;p11"/>
            <p:cNvGrpSpPr/>
            <p:nvPr/>
          </p:nvGrpSpPr>
          <p:grpSpPr>
            <a:xfrm>
              <a:off x="7715295" y="4551962"/>
              <a:ext cx="501259" cy="104071"/>
              <a:chOff x="6329500" y="-1097725"/>
              <a:chExt cx="744150" cy="154500"/>
            </a:xfrm>
          </p:grpSpPr>
          <p:sp>
            <p:nvSpPr>
              <p:cNvPr id="102" name="Google Shape;102;p11"/>
              <p:cNvSpPr/>
              <p:nvPr/>
            </p:nvSpPr>
            <p:spPr>
              <a:xfrm>
                <a:off x="632950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1"/>
              <p:cNvSpPr/>
              <p:nvPr/>
            </p:nvSpPr>
            <p:spPr>
              <a:xfrm>
                <a:off x="6624325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1"/>
              <p:cNvSpPr/>
              <p:nvPr/>
            </p:nvSpPr>
            <p:spPr>
              <a:xfrm>
                <a:off x="691915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3"/>
          <p:cNvGrpSpPr/>
          <p:nvPr/>
        </p:nvGrpSpPr>
        <p:grpSpPr>
          <a:xfrm>
            <a:off x="304789" y="-2388750"/>
            <a:ext cx="10856561" cy="5211130"/>
            <a:chOff x="304789" y="-2388750"/>
            <a:chExt cx="10856561" cy="5211130"/>
          </a:xfrm>
        </p:grpSpPr>
        <p:sp>
          <p:nvSpPr>
            <p:cNvPr id="108" name="Google Shape;108;p13"/>
            <p:cNvSpPr/>
            <p:nvPr/>
          </p:nvSpPr>
          <p:spPr>
            <a:xfrm rot="-5400000" flipH="1">
              <a:off x="7959150" y="-2388750"/>
              <a:ext cx="3202200" cy="32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" name="Google Shape;109;p13"/>
            <p:cNvGrpSpPr/>
            <p:nvPr/>
          </p:nvGrpSpPr>
          <p:grpSpPr>
            <a:xfrm rot="5400000">
              <a:off x="106195" y="2519714"/>
              <a:ext cx="501259" cy="104071"/>
              <a:chOff x="6329500" y="-1097725"/>
              <a:chExt cx="744150" cy="154500"/>
            </a:xfrm>
          </p:grpSpPr>
          <p:sp>
            <p:nvSpPr>
              <p:cNvPr id="110" name="Google Shape;110;p13"/>
              <p:cNvSpPr/>
              <p:nvPr/>
            </p:nvSpPr>
            <p:spPr>
              <a:xfrm>
                <a:off x="632950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6624325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691915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4588200" y="1994725"/>
            <a:ext cx="3835800" cy="23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Char char="○"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600"/>
              <a:buChar char="■"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600"/>
              <a:buChar char="●"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600"/>
              <a:buChar char="○"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600"/>
              <a:buChar char="■"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2"/>
          </p:nvPr>
        </p:nvSpPr>
        <p:spPr>
          <a:xfrm>
            <a:off x="4588200" y="1421975"/>
            <a:ext cx="3835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ublic Sans Black"/>
              <a:buNone/>
              <a:defRPr sz="2200"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4"/>
          <p:cNvGrpSpPr/>
          <p:nvPr/>
        </p:nvGrpSpPr>
        <p:grpSpPr>
          <a:xfrm>
            <a:off x="-2103075" y="-2519652"/>
            <a:ext cx="3317554" cy="8621477"/>
            <a:chOff x="-2103075" y="-2519652"/>
            <a:chExt cx="3317554" cy="8621477"/>
          </a:xfrm>
        </p:grpSpPr>
        <p:pic>
          <p:nvPicPr>
            <p:cNvPr id="118" name="Google Shape;118;p14"/>
            <p:cNvPicPr preferRelativeResize="0"/>
            <p:nvPr/>
          </p:nvPicPr>
          <p:blipFill rotWithShape="1">
            <a:blip r:embed="rId2"/>
            <a:srcRect l="36545" t="47974" r="26718" b="15167"/>
            <a:stretch>
              <a:fillRect/>
            </a:stretch>
          </p:blipFill>
          <p:spPr>
            <a:xfrm>
              <a:off x="-991349" y="4178825"/>
              <a:ext cx="1919100" cy="1923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19" name="Google Shape;119;p14"/>
            <p:cNvSpPr/>
            <p:nvPr/>
          </p:nvSpPr>
          <p:spPr>
            <a:xfrm rot="5400000">
              <a:off x="-2103075" y="-2519652"/>
              <a:ext cx="3202200" cy="32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" name="Google Shape;120;p14"/>
            <p:cNvGrpSpPr/>
            <p:nvPr/>
          </p:nvGrpSpPr>
          <p:grpSpPr>
            <a:xfrm>
              <a:off x="713220" y="4832612"/>
              <a:ext cx="501259" cy="104071"/>
              <a:chOff x="6329500" y="-1097725"/>
              <a:chExt cx="744150" cy="154500"/>
            </a:xfrm>
          </p:grpSpPr>
          <p:sp>
            <p:nvSpPr>
              <p:cNvPr id="121" name="Google Shape;121;p14"/>
              <p:cNvSpPr/>
              <p:nvPr/>
            </p:nvSpPr>
            <p:spPr>
              <a:xfrm>
                <a:off x="632950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6624325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691915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4" name="Google Shape;124;p14"/>
          <p:cNvSpPr txBox="1">
            <a:spLocks noGrp="1"/>
          </p:cNvSpPr>
          <p:nvPr>
            <p:ph type="subTitle" idx="1"/>
          </p:nvPr>
        </p:nvSpPr>
        <p:spPr>
          <a:xfrm>
            <a:off x="720000" y="1994725"/>
            <a:ext cx="3835800" cy="23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Char char="○"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600"/>
              <a:buChar char="■"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600"/>
              <a:buChar char="●"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600"/>
              <a:buChar char="○"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600"/>
              <a:buChar char="■"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subTitle" idx="2"/>
          </p:nvPr>
        </p:nvSpPr>
        <p:spPr>
          <a:xfrm>
            <a:off x="720000" y="1421975"/>
            <a:ext cx="3835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ublic Sans Black"/>
              <a:buNone/>
              <a:defRPr sz="2200"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subTitle" idx="1"/>
          </p:nvPr>
        </p:nvSpPr>
        <p:spPr>
          <a:xfrm>
            <a:off x="720000" y="1491300"/>
            <a:ext cx="3963600" cy="18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15"/>
          <p:cNvGrpSpPr/>
          <p:nvPr/>
        </p:nvGrpSpPr>
        <p:grpSpPr>
          <a:xfrm>
            <a:off x="-2243986" y="-895594"/>
            <a:ext cx="3202200" cy="8120707"/>
            <a:chOff x="-2243986" y="-895594"/>
            <a:chExt cx="3202200" cy="8120707"/>
          </a:xfrm>
        </p:grpSpPr>
        <p:sp>
          <p:nvSpPr>
            <p:cNvPr id="130" name="Google Shape;130;p15"/>
            <p:cNvSpPr/>
            <p:nvPr/>
          </p:nvSpPr>
          <p:spPr>
            <a:xfrm>
              <a:off x="-2243986" y="4022913"/>
              <a:ext cx="3202200" cy="32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1" name="Google Shape;131;p15"/>
            <p:cNvPicPr preferRelativeResize="0"/>
            <p:nvPr/>
          </p:nvPicPr>
          <p:blipFill rotWithShape="1">
            <a:blip r:embed="rId2"/>
            <a:srcRect l="32845" t="16173" r="30417" b="46968"/>
            <a:stretch>
              <a:fillRect/>
            </a:stretch>
          </p:blipFill>
          <p:spPr>
            <a:xfrm flipH="1">
              <a:off x="-868122" y="-895594"/>
              <a:ext cx="1748400" cy="17520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7"/>
          <p:cNvGrpSpPr/>
          <p:nvPr/>
        </p:nvGrpSpPr>
        <p:grpSpPr>
          <a:xfrm>
            <a:off x="335520" y="487475"/>
            <a:ext cx="11075874" cy="7116083"/>
            <a:chOff x="335520" y="487475"/>
            <a:chExt cx="11075874" cy="7116083"/>
          </a:xfrm>
        </p:grpSpPr>
        <p:grpSp>
          <p:nvGrpSpPr>
            <p:cNvPr id="146" name="Google Shape;146;p17"/>
            <p:cNvGrpSpPr/>
            <p:nvPr/>
          </p:nvGrpSpPr>
          <p:grpSpPr>
            <a:xfrm>
              <a:off x="335520" y="487475"/>
              <a:ext cx="501259" cy="104071"/>
              <a:chOff x="6329500" y="-1097725"/>
              <a:chExt cx="744150" cy="154500"/>
            </a:xfrm>
          </p:grpSpPr>
          <p:sp>
            <p:nvSpPr>
              <p:cNvPr id="147" name="Google Shape;147;p17"/>
              <p:cNvSpPr/>
              <p:nvPr/>
            </p:nvSpPr>
            <p:spPr>
              <a:xfrm>
                <a:off x="632950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7"/>
              <p:cNvSpPr/>
              <p:nvPr/>
            </p:nvSpPr>
            <p:spPr>
              <a:xfrm>
                <a:off x="6624325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7"/>
              <p:cNvSpPr/>
              <p:nvPr/>
            </p:nvSpPr>
            <p:spPr>
              <a:xfrm>
                <a:off x="691915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50" name="Google Shape;150;p17"/>
            <p:cNvPicPr preferRelativeResize="0"/>
            <p:nvPr/>
          </p:nvPicPr>
          <p:blipFill rotWithShape="1">
            <a:blip r:embed="rId2"/>
            <a:srcRect l="14215" t="13864" r="14207" b="21440"/>
            <a:stretch>
              <a:fillRect/>
            </a:stretch>
          </p:blipFill>
          <p:spPr>
            <a:xfrm>
              <a:off x="7662894" y="3854158"/>
              <a:ext cx="3748500" cy="37494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8"/>
          <p:cNvGrpSpPr/>
          <p:nvPr/>
        </p:nvGrpSpPr>
        <p:grpSpPr>
          <a:xfrm>
            <a:off x="-1441825" y="-1816250"/>
            <a:ext cx="12673925" cy="8348613"/>
            <a:chOff x="-1441825" y="-1816250"/>
            <a:chExt cx="12673925" cy="8348613"/>
          </a:xfrm>
        </p:grpSpPr>
        <p:pic>
          <p:nvPicPr>
            <p:cNvPr id="153" name="Google Shape;153;p18"/>
            <p:cNvPicPr preferRelativeResize="0"/>
            <p:nvPr/>
          </p:nvPicPr>
          <p:blipFill rotWithShape="1">
            <a:blip r:embed="rId2"/>
            <a:srcRect l="18492" t="14228" r="12145" b="18272"/>
            <a:stretch>
              <a:fillRect/>
            </a:stretch>
          </p:blipFill>
          <p:spPr>
            <a:xfrm>
              <a:off x="-1441825" y="4182463"/>
              <a:ext cx="2354100" cy="23499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154" name="Google Shape;154;p18"/>
            <p:cNvGrpSpPr/>
            <p:nvPr/>
          </p:nvGrpSpPr>
          <p:grpSpPr>
            <a:xfrm rot="10800000">
              <a:off x="8029900" y="-1816250"/>
              <a:ext cx="3202200" cy="3202200"/>
              <a:chOff x="-2177175" y="3797400"/>
              <a:chExt cx="3202200" cy="3202200"/>
            </a:xfrm>
          </p:grpSpPr>
          <p:sp>
            <p:nvSpPr>
              <p:cNvPr id="155" name="Google Shape;155;p18"/>
              <p:cNvSpPr/>
              <p:nvPr/>
            </p:nvSpPr>
            <p:spPr>
              <a:xfrm>
                <a:off x="-2177175" y="3797400"/>
                <a:ext cx="3202200" cy="3202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8"/>
              <p:cNvSpPr/>
              <p:nvPr/>
            </p:nvSpPr>
            <p:spPr>
              <a:xfrm>
                <a:off x="533850" y="4252500"/>
                <a:ext cx="326700" cy="3267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0000" y="2388100"/>
            <a:ext cx="4310400" cy="17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812351"/>
            <a:ext cx="1733700" cy="9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20000" y="4125400"/>
            <a:ext cx="43104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180145" y="487475"/>
            <a:ext cx="501259" cy="104071"/>
            <a:chOff x="6329500" y="-1097725"/>
            <a:chExt cx="744150" cy="154500"/>
          </a:xfrm>
        </p:grpSpPr>
        <p:sp>
          <p:nvSpPr>
            <p:cNvPr id="25" name="Google Shape;25;p3"/>
            <p:cNvSpPr/>
            <p:nvPr/>
          </p:nvSpPr>
          <p:spPr>
            <a:xfrm>
              <a:off x="6329500" y="-1097725"/>
              <a:ext cx="154500" cy="15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624325" y="-1097725"/>
              <a:ext cx="154500" cy="15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6919150" y="-1097725"/>
              <a:ext cx="154500" cy="15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713250" y="3532550"/>
            <a:ext cx="54471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713225" y="1809750"/>
            <a:ext cx="54471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713225" y="3224525"/>
            <a:ext cx="5447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2200">
                <a:solidFill>
                  <a:schemeClr val="dk1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2400" b="1"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2400" b="1"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2400" b="1"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2400" b="1"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2400" b="1"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2400" b="1"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2400" b="1"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2400" b="1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713225" y="1501725"/>
            <a:ext cx="5447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2200">
                <a:solidFill>
                  <a:schemeClr val="dk1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2400" b="1"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2400" b="1"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2400" b="1"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2400" b="1"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2400" b="1"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2400" b="1"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2400" b="1"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2400" b="1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298839" y="-2388750"/>
            <a:ext cx="10862511" cy="9709000"/>
            <a:chOff x="298839" y="-2388750"/>
            <a:chExt cx="10862511" cy="9709000"/>
          </a:xfrm>
        </p:grpSpPr>
        <p:grpSp>
          <p:nvGrpSpPr>
            <p:cNvPr id="38" name="Google Shape;38;p5"/>
            <p:cNvGrpSpPr/>
            <p:nvPr/>
          </p:nvGrpSpPr>
          <p:grpSpPr>
            <a:xfrm rot="5400000">
              <a:off x="100245" y="2430487"/>
              <a:ext cx="501259" cy="104071"/>
              <a:chOff x="6329500" y="-1097725"/>
              <a:chExt cx="744150" cy="154500"/>
            </a:xfrm>
          </p:grpSpPr>
          <p:sp>
            <p:nvSpPr>
              <p:cNvPr id="39" name="Google Shape;39;p5"/>
              <p:cNvSpPr/>
              <p:nvPr/>
            </p:nvSpPr>
            <p:spPr>
              <a:xfrm>
                <a:off x="632950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5"/>
              <p:cNvSpPr/>
              <p:nvPr/>
            </p:nvSpPr>
            <p:spPr>
              <a:xfrm>
                <a:off x="6624325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5"/>
              <p:cNvSpPr/>
              <p:nvPr/>
            </p:nvSpPr>
            <p:spPr>
              <a:xfrm>
                <a:off x="691915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2" name="Google Shape;42;p5"/>
            <p:cNvPicPr preferRelativeResize="0"/>
            <p:nvPr/>
          </p:nvPicPr>
          <p:blipFill rotWithShape="1">
            <a:blip r:embed="rId2"/>
            <a:srcRect l="37408" t="15218" r="25855" b="47923"/>
            <a:stretch>
              <a:fillRect/>
            </a:stretch>
          </p:blipFill>
          <p:spPr>
            <a:xfrm>
              <a:off x="3055200" y="4798450"/>
              <a:ext cx="2516700" cy="2521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43" name="Google Shape;43;p5"/>
            <p:cNvSpPr/>
            <p:nvPr/>
          </p:nvSpPr>
          <p:spPr>
            <a:xfrm rot="-5400000" flipH="1">
              <a:off x="7959150" y="-2388750"/>
              <a:ext cx="3202200" cy="32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-2177175" y="304800"/>
            <a:ext cx="11016375" cy="6694800"/>
            <a:chOff x="-2177175" y="304800"/>
            <a:chExt cx="11016375" cy="6694800"/>
          </a:xfrm>
        </p:grpSpPr>
        <p:sp>
          <p:nvSpPr>
            <p:cNvPr id="47" name="Google Shape;47;p6"/>
            <p:cNvSpPr/>
            <p:nvPr/>
          </p:nvSpPr>
          <p:spPr>
            <a:xfrm>
              <a:off x="-2177175" y="3797400"/>
              <a:ext cx="3202200" cy="32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" name="Google Shape;48;p6"/>
            <p:cNvGrpSpPr/>
            <p:nvPr/>
          </p:nvGrpSpPr>
          <p:grpSpPr>
            <a:xfrm>
              <a:off x="8512500" y="304800"/>
              <a:ext cx="326700" cy="490050"/>
              <a:chOff x="7388600" y="376150"/>
              <a:chExt cx="326700" cy="490050"/>
            </a:xfrm>
          </p:grpSpPr>
          <p:sp>
            <p:nvSpPr>
              <p:cNvPr id="49" name="Google Shape;49;p6"/>
              <p:cNvSpPr/>
              <p:nvPr/>
            </p:nvSpPr>
            <p:spPr>
              <a:xfrm>
                <a:off x="7388600" y="376150"/>
                <a:ext cx="326700" cy="326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6"/>
              <p:cNvSpPr/>
              <p:nvPr/>
            </p:nvSpPr>
            <p:spPr>
              <a:xfrm>
                <a:off x="7388600" y="539500"/>
                <a:ext cx="326700" cy="32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720000" y="1994725"/>
            <a:ext cx="3835800" cy="23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Char char="○"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600"/>
              <a:buChar char="■"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600"/>
              <a:buChar char="●"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600"/>
              <a:buChar char="○"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600"/>
              <a:buChar char="■"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-1310500" y="-1460262"/>
            <a:ext cx="10149700" cy="6282146"/>
            <a:chOff x="-1310500" y="-1460262"/>
            <a:chExt cx="10149700" cy="6282146"/>
          </a:xfrm>
        </p:grpSpPr>
        <p:pic>
          <p:nvPicPr>
            <p:cNvPr id="54" name="Google Shape;54;p7"/>
            <p:cNvPicPr preferRelativeResize="0"/>
            <p:nvPr/>
          </p:nvPicPr>
          <p:blipFill rotWithShape="1">
            <a:blip r:embed="rId2"/>
            <a:srcRect l="18492" t="14228" r="12145" b="18272"/>
            <a:stretch>
              <a:fillRect/>
            </a:stretch>
          </p:blipFill>
          <p:spPr>
            <a:xfrm>
              <a:off x="-1310500" y="-1460262"/>
              <a:ext cx="2354100" cy="23499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55" name="Google Shape;55;p7"/>
            <p:cNvGrpSpPr/>
            <p:nvPr/>
          </p:nvGrpSpPr>
          <p:grpSpPr>
            <a:xfrm>
              <a:off x="8512500" y="304800"/>
              <a:ext cx="326700" cy="490050"/>
              <a:chOff x="7388600" y="376150"/>
              <a:chExt cx="326700" cy="490050"/>
            </a:xfrm>
          </p:grpSpPr>
          <p:sp>
            <p:nvSpPr>
              <p:cNvPr id="56" name="Google Shape;56;p7"/>
              <p:cNvSpPr/>
              <p:nvPr/>
            </p:nvSpPr>
            <p:spPr>
              <a:xfrm>
                <a:off x="7388600" y="376150"/>
                <a:ext cx="326700" cy="326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7"/>
              <p:cNvSpPr/>
              <p:nvPr/>
            </p:nvSpPr>
            <p:spPr>
              <a:xfrm>
                <a:off x="7388600" y="539500"/>
                <a:ext cx="326700" cy="32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7"/>
            <p:cNvGrpSpPr/>
            <p:nvPr/>
          </p:nvGrpSpPr>
          <p:grpSpPr>
            <a:xfrm>
              <a:off x="4321370" y="4717812"/>
              <a:ext cx="501259" cy="104071"/>
              <a:chOff x="6329500" y="-1097725"/>
              <a:chExt cx="744150" cy="154500"/>
            </a:xfrm>
          </p:grpSpPr>
          <p:sp>
            <p:nvSpPr>
              <p:cNvPr id="59" name="Google Shape;59;p7"/>
              <p:cNvSpPr/>
              <p:nvPr/>
            </p:nvSpPr>
            <p:spPr>
              <a:xfrm>
                <a:off x="632950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7"/>
              <p:cNvSpPr/>
              <p:nvPr/>
            </p:nvSpPr>
            <p:spPr>
              <a:xfrm>
                <a:off x="6624325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7"/>
              <p:cNvSpPr/>
              <p:nvPr/>
            </p:nvSpPr>
            <p:spPr>
              <a:xfrm>
                <a:off x="691915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ubTitle" idx="2"/>
          </p:nvPr>
        </p:nvSpPr>
        <p:spPr>
          <a:xfrm>
            <a:off x="720000" y="1421975"/>
            <a:ext cx="3835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ublic Sans Black"/>
              <a:buNone/>
              <a:defRPr sz="2200"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1102575" y="1339850"/>
            <a:ext cx="6938700" cy="24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-1391150" y="-2059450"/>
            <a:ext cx="12809900" cy="8551263"/>
            <a:chOff x="-1391150" y="-2059450"/>
            <a:chExt cx="12809900" cy="8551263"/>
          </a:xfrm>
        </p:grpSpPr>
        <p:pic>
          <p:nvPicPr>
            <p:cNvPr id="67" name="Google Shape;67;p8"/>
            <p:cNvPicPr preferRelativeResize="0"/>
            <p:nvPr/>
          </p:nvPicPr>
          <p:blipFill rotWithShape="1">
            <a:blip r:embed="rId2"/>
            <a:srcRect l="18492" t="14228" r="12145" b="18272"/>
            <a:stretch>
              <a:fillRect/>
            </a:stretch>
          </p:blipFill>
          <p:spPr>
            <a:xfrm>
              <a:off x="-1391150" y="4141913"/>
              <a:ext cx="2354100" cy="23499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8" name="Google Shape;68;p8"/>
            <p:cNvGrpSpPr/>
            <p:nvPr/>
          </p:nvGrpSpPr>
          <p:grpSpPr>
            <a:xfrm rot="10800000">
              <a:off x="8216550" y="-2059450"/>
              <a:ext cx="3202200" cy="3202200"/>
              <a:chOff x="-2177175" y="3797400"/>
              <a:chExt cx="3202200" cy="3202200"/>
            </a:xfrm>
          </p:grpSpPr>
          <p:sp>
            <p:nvSpPr>
              <p:cNvPr id="69" name="Google Shape;69;p8"/>
              <p:cNvSpPr/>
              <p:nvPr/>
            </p:nvSpPr>
            <p:spPr>
              <a:xfrm>
                <a:off x="-2177175" y="3797400"/>
                <a:ext cx="3202200" cy="3202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8"/>
              <p:cNvSpPr/>
              <p:nvPr/>
            </p:nvSpPr>
            <p:spPr>
              <a:xfrm>
                <a:off x="533850" y="4252500"/>
                <a:ext cx="326700" cy="326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8"/>
            <p:cNvGrpSpPr/>
            <p:nvPr/>
          </p:nvGrpSpPr>
          <p:grpSpPr>
            <a:xfrm>
              <a:off x="243975" y="294475"/>
              <a:ext cx="326700" cy="490050"/>
              <a:chOff x="7388600" y="376150"/>
              <a:chExt cx="326700" cy="490050"/>
            </a:xfrm>
          </p:grpSpPr>
          <p:sp>
            <p:nvSpPr>
              <p:cNvPr id="72" name="Google Shape;72;p8"/>
              <p:cNvSpPr/>
              <p:nvPr/>
            </p:nvSpPr>
            <p:spPr>
              <a:xfrm>
                <a:off x="7388600" y="376150"/>
                <a:ext cx="326700" cy="326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8"/>
              <p:cNvSpPr/>
              <p:nvPr/>
            </p:nvSpPr>
            <p:spPr>
              <a:xfrm>
                <a:off x="7388600" y="539500"/>
                <a:ext cx="326700" cy="32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8"/>
            <p:cNvGrpSpPr/>
            <p:nvPr/>
          </p:nvGrpSpPr>
          <p:grpSpPr>
            <a:xfrm>
              <a:off x="8208163" y="4551962"/>
              <a:ext cx="501259" cy="104071"/>
              <a:chOff x="6329500" y="-1097725"/>
              <a:chExt cx="744150" cy="154500"/>
            </a:xfrm>
          </p:grpSpPr>
          <p:sp>
            <p:nvSpPr>
              <p:cNvPr id="75" name="Google Shape;75;p8"/>
              <p:cNvSpPr/>
              <p:nvPr/>
            </p:nvSpPr>
            <p:spPr>
              <a:xfrm>
                <a:off x="632950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8"/>
              <p:cNvSpPr/>
              <p:nvPr/>
            </p:nvSpPr>
            <p:spPr>
              <a:xfrm>
                <a:off x="6624325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8"/>
              <p:cNvSpPr/>
              <p:nvPr/>
            </p:nvSpPr>
            <p:spPr>
              <a:xfrm>
                <a:off x="691915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720000" y="1126000"/>
            <a:ext cx="52452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1" name="Google Shape;81;p9"/>
          <p:cNvGrpSpPr/>
          <p:nvPr/>
        </p:nvGrpSpPr>
        <p:grpSpPr>
          <a:xfrm>
            <a:off x="228595" y="228612"/>
            <a:ext cx="10279530" cy="6548662"/>
            <a:chOff x="228595" y="228612"/>
            <a:chExt cx="10279530" cy="6548662"/>
          </a:xfrm>
        </p:grpSpPr>
        <p:grpSp>
          <p:nvGrpSpPr>
            <p:cNvPr id="82" name="Google Shape;82;p9"/>
            <p:cNvGrpSpPr/>
            <p:nvPr/>
          </p:nvGrpSpPr>
          <p:grpSpPr>
            <a:xfrm>
              <a:off x="228595" y="228612"/>
              <a:ext cx="501259" cy="104071"/>
              <a:chOff x="6329500" y="-1097725"/>
              <a:chExt cx="744150" cy="154500"/>
            </a:xfrm>
          </p:grpSpPr>
          <p:sp>
            <p:nvSpPr>
              <p:cNvPr id="83" name="Google Shape;83;p9"/>
              <p:cNvSpPr/>
              <p:nvPr/>
            </p:nvSpPr>
            <p:spPr>
              <a:xfrm>
                <a:off x="632950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9"/>
              <p:cNvSpPr/>
              <p:nvPr/>
            </p:nvSpPr>
            <p:spPr>
              <a:xfrm>
                <a:off x="6624325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9"/>
              <p:cNvSpPr/>
              <p:nvPr/>
            </p:nvSpPr>
            <p:spPr>
              <a:xfrm>
                <a:off x="691915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6" name="Google Shape;86;p9"/>
            <p:cNvPicPr preferRelativeResize="0"/>
            <p:nvPr/>
          </p:nvPicPr>
          <p:blipFill rotWithShape="1">
            <a:blip r:embed="rId2"/>
            <a:srcRect l="36545" t="47974" r="26718" b="15167"/>
            <a:stretch>
              <a:fillRect/>
            </a:stretch>
          </p:blipFill>
          <p:spPr>
            <a:xfrm>
              <a:off x="7991425" y="4255475"/>
              <a:ext cx="2516700" cy="25218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87" name="Google Shape;87;p9"/>
            <p:cNvGrpSpPr/>
            <p:nvPr/>
          </p:nvGrpSpPr>
          <p:grpSpPr>
            <a:xfrm>
              <a:off x="8512500" y="304800"/>
              <a:ext cx="326700" cy="490050"/>
              <a:chOff x="7388600" y="376150"/>
              <a:chExt cx="326700" cy="490050"/>
            </a:xfrm>
          </p:grpSpPr>
          <p:sp>
            <p:nvSpPr>
              <p:cNvPr id="88" name="Google Shape;88;p9"/>
              <p:cNvSpPr/>
              <p:nvPr/>
            </p:nvSpPr>
            <p:spPr>
              <a:xfrm>
                <a:off x="7388600" y="376150"/>
                <a:ext cx="326700" cy="326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9"/>
              <p:cNvSpPr/>
              <p:nvPr/>
            </p:nvSpPr>
            <p:spPr>
              <a:xfrm>
                <a:off x="7388600" y="539500"/>
                <a:ext cx="326700" cy="32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ublic Sans Black"/>
              <a:buNone/>
              <a:defRPr sz="3500">
                <a:solidFill>
                  <a:schemeClr val="dk1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ublic Sans Black"/>
              <a:buNone/>
              <a:defRPr sz="3500">
                <a:solidFill>
                  <a:schemeClr val="dk1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ublic Sans Black"/>
              <a:buNone/>
              <a:defRPr sz="3500">
                <a:solidFill>
                  <a:schemeClr val="dk1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ublic Sans Black"/>
              <a:buNone/>
              <a:defRPr sz="3500">
                <a:solidFill>
                  <a:schemeClr val="dk1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ublic Sans Black"/>
              <a:buNone/>
              <a:defRPr sz="3500">
                <a:solidFill>
                  <a:schemeClr val="dk1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ublic Sans Black"/>
              <a:buNone/>
              <a:defRPr sz="3500">
                <a:solidFill>
                  <a:schemeClr val="dk1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ublic Sans Black"/>
              <a:buNone/>
              <a:defRPr sz="3500">
                <a:solidFill>
                  <a:schemeClr val="dk1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ublic Sans Black"/>
              <a:buNone/>
              <a:defRPr sz="3500">
                <a:solidFill>
                  <a:schemeClr val="dk1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ublic Sans Black"/>
              <a:buNone/>
              <a:defRPr sz="3500">
                <a:solidFill>
                  <a:schemeClr val="dk1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12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toryset.com/bro?utm_source=slidesgo_template&amp;utm_medium=referral-link&amp;utm_campaign=slidesgo_final_slides&amp;utm_term=bro&amp;utm_content=storyset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tags" Target="../tags/tag34.xml"/><Relationship Id="rId21" Type="http://schemas.openxmlformats.org/officeDocument/2006/relationships/tags" Target="../tags/tag29.xml"/><Relationship Id="rId42" Type="http://schemas.openxmlformats.org/officeDocument/2006/relationships/tags" Target="../tags/tag50.xml"/><Relationship Id="rId47" Type="http://schemas.openxmlformats.org/officeDocument/2006/relationships/tags" Target="../tags/tag55.xml"/><Relationship Id="rId63" Type="http://schemas.openxmlformats.org/officeDocument/2006/relationships/tags" Target="../tags/tag71.xml"/><Relationship Id="rId68" Type="http://schemas.openxmlformats.org/officeDocument/2006/relationships/slideLayout" Target="../slideLayouts/slideLayout18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9" Type="http://schemas.openxmlformats.org/officeDocument/2006/relationships/tags" Target="../tags/tag37.xml"/><Relationship Id="rId11" Type="http://schemas.openxmlformats.org/officeDocument/2006/relationships/tags" Target="../tags/tag19.xml"/><Relationship Id="rId24" Type="http://schemas.openxmlformats.org/officeDocument/2006/relationships/tags" Target="../tags/tag32.xml"/><Relationship Id="rId32" Type="http://schemas.openxmlformats.org/officeDocument/2006/relationships/tags" Target="../tags/tag40.xml"/><Relationship Id="rId37" Type="http://schemas.openxmlformats.org/officeDocument/2006/relationships/tags" Target="../tags/tag45.xml"/><Relationship Id="rId40" Type="http://schemas.openxmlformats.org/officeDocument/2006/relationships/tags" Target="../tags/tag48.xml"/><Relationship Id="rId45" Type="http://schemas.openxmlformats.org/officeDocument/2006/relationships/tags" Target="../tags/tag53.xml"/><Relationship Id="rId53" Type="http://schemas.openxmlformats.org/officeDocument/2006/relationships/tags" Target="../tags/tag61.xml"/><Relationship Id="rId58" Type="http://schemas.openxmlformats.org/officeDocument/2006/relationships/tags" Target="../tags/tag66.xml"/><Relationship Id="rId66" Type="http://schemas.openxmlformats.org/officeDocument/2006/relationships/tags" Target="../tags/tag74.xml"/><Relationship Id="rId5" Type="http://schemas.openxmlformats.org/officeDocument/2006/relationships/tags" Target="../tags/tag13.xml"/><Relationship Id="rId61" Type="http://schemas.openxmlformats.org/officeDocument/2006/relationships/tags" Target="../tags/tag69.xml"/><Relationship Id="rId19" Type="http://schemas.openxmlformats.org/officeDocument/2006/relationships/tags" Target="../tags/tag27.xml"/><Relationship Id="rId14" Type="http://schemas.openxmlformats.org/officeDocument/2006/relationships/tags" Target="../tags/tag22.xml"/><Relationship Id="rId22" Type="http://schemas.openxmlformats.org/officeDocument/2006/relationships/tags" Target="../tags/tag30.xml"/><Relationship Id="rId27" Type="http://schemas.openxmlformats.org/officeDocument/2006/relationships/tags" Target="../tags/tag35.xml"/><Relationship Id="rId30" Type="http://schemas.openxmlformats.org/officeDocument/2006/relationships/tags" Target="../tags/tag38.xml"/><Relationship Id="rId35" Type="http://schemas.openxmlformats.org/officeDocument/2006/relationships/tags" Target="../tags/tag43.xml"/><Relationship Id="rId43" Type="http://schemas.openxmlformats.org/officeDocument/2006/relationships/tags" Target="../tags/tag51.xml"/><Relationship Id="rId48" Type="http://schemas.openxmlformats.org/officeDocument/2006/relationships/tags" Target="../tags/tag56.xml"/><Relationship Id="rId56" Type="http://schemas.openxmlformats.org/officeDocument/2006/relationships/tags" Target="../tags/tag64.xml"/><Relationship Id="rId64" Type="http://schemas.openxmlformats.org/officeDocument/2006/relationships/tags" Target="../tags/tag72.xml"/><Relationship Id="rId69" Type="http://schemas.openxmlformats.org/officeDocument/2006/relationships/notesSlide" Target="../notesSlides/notesSlide17.xml"/><Relationship Id="rId8" Type="http://schemas.openxmlformats.org/officeDocument/2006/relationships/tags" Target="../tags/tag16.xml"/><Relationship Id="rId51" Type="http://schemas.openxmlformats.org/officeDocument/2006/relationships/tags" Target="../tags/tag59.xml"/><Relationship Id="rId3" Type="http://schemas.openxmlformats.org/officeDocument/2006/relationships/tags" Target="../tags/tag11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tags" Target="../tags/tag33.xml"/><Relationship Id="rId33" Type="http://schemas.openxmlformats.org/officeDocument/2006/relationships/tags" Target="../tags/tag41.xml"/><Relationship Id="rId38" Type="http://schemas.openxmlformats.org/officeDocument/2006/relationships/tags" Target="../tags/tag46.xml"/><Relationship Id="rId46" Type="http://schemas.openxmlformats.org/officeDocument/2006/relationships/tags" Target="../tags/tag54.xml"/><Relationship Id="rId59" Type="http://schemas.openxmlformats.org/officeDocument/2006/relationships/tags" Target="../tags/tag67.xml"/><Relationship Id="rId67" Type="http://schemas.openxmlformats.org/officeDocument/2006/relationships/tags" Target="../tags/tag75.xml"/><Relationship Id="rId20" Type="http://schemas.openxmlformats.org/officeDocument/2006/relationships/tags" Target="../tags/tag28.xml"/><Relationship Id="rId41" Type="http://schemas.openxmlformats.org/officeDocument/2006/relationships/tags" Target="../tags/tag49.xml"/><Relationship Id="rId54" Type="http://schemas.openxmlformats.org/officeDocument/2006/relationships/tags" Target="../tags/tag62.xml"/><Relationship Id="rId62" Type="http://schemas.openxmlformats.org/officeDocument/2006/relationships/tags" Target="../tags/tag7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5" Type="http://schemas.openxmlformats.org/officeDocument/2006/relationships/tags" Target="../tags/tag23.xml"/><Relationship Id="rId23" Type="http://schemas.openxmlformats.org/officeDocument/2006/relationships/tags" Target="../tags/tag31.xml"/><Relationship Id="rId28" Type="http://schemas.openxmlformats.org/officeDocument/2006/relationships/tags" Target="../tags/tag36.xml"/><Relationship Id="rId36" Type="http://schemas.openxmlformats.org/officeDocument/2006/relationships/tags" Target="../tags/tag44.xml"/><Relationship Id="rId49" Type="http://schemas.openxmlformats.org/officeDocument/2006/relationships/tags" Target="../tags/tag57.xml"/><Relationship Id="rId57" Type="http://schemas.openxmlformats.org/officeDocument/2006/relationships/tags" Target="../tags/tag65.xml"/><Relationship Id="rId10" Type="http://schemas.openxmlformats.org/officeDocument/2006/relationships/tags" Target="../tags/tag18.xml"/><Relationship Id="rId31" Type="http://schemas.openxmlformats.org/officeDocument/2006/relationships/tags" Target="../tags/tag39.xml"/><Relationship Id="rId44" Type="http://schemas.openxmlformats.org/officeDocument/2006/relationships/tags" Target="../tags/tag52.xml"/><Relationship Id="rId52" Type="http://schemas.openxmlformats.org/officeDocument/2006/relationships/tags" Target="../tags/tag60.xml"/><Relationship Id="rId60" Type="http://schemas.openxmlformats.org/officeDocument/2006/relationships/tags" Target="../tags/tag68.xml"/><Relationship Id="rId65" Type="http://schemas.openxmlformats.org/officeDocument/2006/relationships/tags" Target="../tags/tag73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39" Type="http://schemas.openxmlformats.org/officeDocument/2006/relationships/tags" Target="../tags/tag47.xml"/><Relationship Id="rId34" Type="http://schemas.openxmlformats.org/officeDocument/2006/relationships/tags" Target="../tags/tag42.xml"/><Relationship Id="rId50" Type="http://schemas.openxmlformats.org/officeDocument/2006/relationships/tags" Target="../tags/tag58.xml"/><Relationship Id="rId55" Type="http://schemas.openxmlformats.org/officeDocument/2006/relationships/tags" Target="../tags/tag6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ctrTitle"/>
          </p:nvPr>
        </p:nvSpPr>
        <p:spPr>
          <a:xfrm>
            <a:off x="713400" y="679173"/>
            <a:ext cx="7717200" cy="10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Project C </a:t>
            </a:r>
            <a:br>
              <a:rPr lang="en-US" altLang="en-GB"/>
            </a:br>
            <a:r>
              <a:rPr lang="en-US" altLang="en-GB" err="1"/>
              <a:t>sustech</a:t>
            </a:r>
            <a:r>
              <a:rPr lang="en-US" altLang="en-GB"/>
              <a:t> campus</a:t>
            </a:r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3"/>
          <a:srcRect l="14215" t="13864" r="14207" b="21440"/>
          <a:stretch>
            <a:fillRect/>
          </a:stretch>
        </p:blipFill>
        <p:spPr>
          <a:xfrm rot="5400000" flipH="1">
            <a:off x="-1634898" y="-2170967"/>
            <a:ext cx="3748500" cy="374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4"/>
          <a:srcRect l="26453" t="18230" r="36809" b="44911"/>
          <a:stretch>
            <a:fillRect/>
          </a:stretch>
        </p:blipFill>
        <p:spPr>
          <a:xfrm>
            <a:off x="-322700" y="-860287"/>
            <a:ext cx="1733700" cy="1737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0" name="Google Shape;170;p22"/>
          <p:cNvSpPr/>
          <p:nvPr/>
        </p:nvSpPr>
        <p:spPr>
          <a:xfrm>
            <a:off x="567000" y="4285650"/>
            <a:ext cx="260400" cy="26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3126922" y="2977242"/>
            <a:ext cx="289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后端：李昱纬，刘家宝，罗皓予</a:t>
            </a:r>
            <a:endParaRPr lang="en-US" altLang="zh-CN"/>
          </a:p>
          <a:p>
            <a:r>
              <a:rPr lang="zh-CN" altLang="en-US"/>
              <a:t>前端：伍福临，莫羡瑜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720000" y="2388100"/>
            <a:ext cx="4310400" cy="17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>
                <a:latin typeface="+mj-ea"/>
                <a:ea typeface="+mj-ea"/>
                <a:cs typeface="+mj-ea"/>
              </a:rPr>
              <a:t>后端</a:t>
            </a:r>
            <a:r>
              <a:rPr lang="en-GB">
                <a:latin typeface="+mj-ea"/>
                <a:ea typeface="+mj-ea"/>
                <a:cs typeface="+mj-ea"/>
              </a:rPr>
              <a:t> </a:t>
            </a:r>
            <a:r>
              <a:rPr lang="zh-CN" altLang="en-GB">
                <a:latin typeface="+mj-ea"/>
                <a:ea typeface="+mj-ea"/>
                <a:cs typeface="+mj-ea"/>
              </a:rPr>
              <a:t>设计</a:t>
            </a:r>
          </a:p>
        </p:txBody>
      </p:sp>
      <p:sp>
        <p:nvSpPr>
          <p:cNvPr id="176" name="Google Shape;176;p23"/>
          <p:cNvSpPr txBox="1">
            <a:spLocks noGrp="1"/>
          </p:cNvSpPr>
          <p:nvPr>
            <p:ph type="title" idx="2"/>
          </p:nvPr>
        </p:nvSpPr>
        <p:spPr>
          <a:xfrm>
            <a:off x="720000" y="812351"/>
            <a:ext cx="1733700" cy="9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2</a:t>
            </a:r>
          </a:p>
        </p:txBody>
      </p:sp>
      <p:pic>
        <p:nvPicPr>
          <p:cNvPr id="178" name="Google Shape;178;p23"/>
          <p:cNvPicPr preferRelativeResize="0"/>
          <p:nvPr/>
        </p:nvPicPr>
        <p:blipFill rotWithShape="1">
          <a:blip r:embed="rId3"/>
          <a:srcRect l="14215" t="13864" r="14207" b="21440"/>
          <a:stretch>
            <a:fillRect/>
          </a:stretch>
        </p:blipFill>
        <p:spPr>
          <a:xfrm>
            <a:off x="7130077" y="2928008"/>
            <a:ext cx="3748500" cy="374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 rotWithShape="1">
          <a:blip r:embed="rId4"/>
          <a:srcRect l="29572" t="16925" r="33690" b="46216"/>
          <a:stretch>
            <a:fillRect/>
          </a:stretch>
        </p:blipFill>
        <p:spPr>
          <a:xfrm>
            <a:off x="6177575" y="2894488"/>
            <a:ext cx="1733700" cy="1737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0" name="Google Shape;180;p23"/>
          <p:cNvSpPr/>
          <p:nvPr/>
        </p:nvSpPr>
        <p:spPr>
          <a:xfrm rot="5400000">
            <a:off x="2682300" y="-2260500"/>
            <a:ext cx="3202200" cy="3202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3"/>
          <p:cNvSpPr/>
          <p:nvPr/>
        </p:nvSpPr>
        <p:spPr>
          <a:xfrm>
            <a:off x="5135900" y="483965"/>
            <a:ext cx="260400" cy="260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/>
        </p:nvSpPr>
        <p:spPr>
          <a:xfrm>
            <a:off x="1307465" y="1135380"/>
            <a:ext cx="6520815" cy="90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截至10月16日，项目仓库已有59个commits，全部5个成员均有提交</a:t>
            </a:r>
            <a:r>
              <a:rPr lang="zh-CN" altLang="en-GB" sz="1100">
                <a:solidFill>
                  <a:schemeClr val="lt1"/>
                </a:solidFill>
              </a:rPr>
              <a:t>，并且开展了</a:t>
            </a:r>
            <a:r>
              <a:rPr lang="en-US" altLang="zh-CN" sz="1100">
                <a:solidFill>
                  <a:schemeClr val="lt1"/>
                </a:solidFill>
              </a:rPr>
              <a:t>4</a:t>
            </a:r>
            <a:r>
              <a:rPr lang="zh-CN" altLang="en-US" sz="1100">
                <a:solidFill>
                  <a:schemeClr val="lt1"/>
                </a:solidFill>
              </a:rPr>
              <a:t>次小组会议</a:t>
            </a:r>
            <a:r>
              <a:rPr lang="en-GB" sz="1100">
                <a:solidFill>
                  <a:schemeClr val="lt1"/>
                </a:solidFill>
              </a:rPr>
              <a:t>。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19" name="Google Shape;319;p35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已实现的</a:t>
            </a:r>
          </a:p>
        </p:txBody>
      </p:sp>
      <p:pic>
        <p:nvPicPr>
          <p:cNvPr id="320" name="Google Shape;320;p35"/>
          <p:cNvPicPr preferRelativeResize="0"/>
          <p:nvPr/>
        </p:nvPicPr>
        <p:blipFill rotWithShape="1">
          <a:blip r:embed="rId3"/>
          <a:srcRect t="16547" b="16540"/>
          <a:stretch>
            <a:fillRect/>
          </a:stretch>
        </p:blipFill>
        <p:spPr>
          <a:xfrm>
            <a:off x="723400" y="2607125"/>
            <a:ext cx="1522615" cy="10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5">
            <a:hlinkClick r:id="rId4"/>
          </p:cNvPr>
          <p:cNvSpPr txBox="1"/>
          <p:nvPr/>
        </p:nvSpPr>
        <p:spPr>
          <a:xfrm>
            <a:off x="551815" y="3943985"/>
            <a:ext cx="18510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uFill>
                  <a:noFill/>
                </a:uFill>
                <a:hlinkClick r:id="rId4"/>
              </a:rPr>
              <a:t>小组讨论确定选题，初步确定项目需求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22" name="Google Shape;322;p35">
            <a:hlinkClick r:id="rId5"/>
          </p:cNvPr>
          <p:cNvSpPr txBox="1"/>
          <p:nvPr/>
        </p:nvSpPr>
        <p:spPr>
          <a:xfrm>
            <a:off x="2195830" y="1858010"/>
            <a:ext cx="1661160" cy="55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err="1">
                <a:solidFill>
                  <a:schemeClr val="dk2"/>
                </a:solidFill>
                <a:uFill>
                  <a:noFill/>
                </a:uFill>
                <a:hlinkClick r:id="rId5"/>
              </a:rPr>
              <a:t>明确项目需求，完成数据库设计并创建Github仓库</a:t>
            </a:r>
            <a:endParaRPr lang="en-GB" sz="1200" b="1">
              <a:solidFill>
                <a:schemeClr val="dk2"/>
              </a:solidFill>
              <a:uFill>
                <a:noFill/>
              </a:uFill>
              <a:hlinkClick r:id="rId5"/>
            </a:endParaRPr>
          </a:p>
        </p:txBody>
      </p:sp>
      <p:sp>
        <p:nvSpPr>
          <p:cNvPr id="323" name="Google Shape;323;p35">
            <a:hlinkClick r:id="rId6"/>
          </p:cNvPr>
          <p:cNvSpPr txBox="1"/>
          <p:nvPr/>
        </p:nvSpPr>
        <p:spPr>
          <a:xfrm>
            <a:off x="3569335" y="4020185"/>
            <a:ext cx="1866265" cy="64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2"/>
                </a:solidFill>
                <a:uFill>
                  <a:noFill/>
                </a:uFill>
                <a:hlinkClick r:id="rId6"/>
              </a:rPr>
              <a:t>设计后端框架，选定使用微服务、MyBatis Plus作为后端开发框架，选定MySQL、Redis、Nginx技术栈</a:t>
            </a:r>
          </a:p>
        </p:txBody>
      </p:sp>
      <p:sp>
        <p:nvSpPr>
          <p:cNvPr id="324" name="Google Shape;324;p35">
            <a:hlinkClick r:id="rId7"/>
          </p:cNvPr>
          <p:cNvSpPr txBox="1"/>
          <p:nvPr/>
        </p:nvSpPr>
        <p:spPr>
          <a:xfrm>
            <a:off x="5138420" y="1539875"/>
            <a:ext cx="1664970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1">
                <a:solidFill>
                  <a:schemeClr val="dk2"/>
                </a:solidFill>
                <a:uFill>
                  <a:noFill/>
                </a:uFill>
                <a:hlinkClick r:id="rId7"/>
              </a:rPr>
              <a:t>设计</a:t>
            </a:r>
            <a:r>
              <a:rPr lang="en-GB" sz="1100" b="1" err="1">
                <a:solidFill>
                  <a:schemeClr val="dk2"/>
                </a:solidFill>
                <a:uFill>
                  <a:noFill/>
                </a:uFill>
                <a:hlinkClick r:id="rId7"/>
              </a:rPr>
              <a:t>了后端主要模块demo（DAO、PO、Controller、Service）和一些Config和Utils</a:t>
            </a:r>
            <a:endParaRPr lang="en-GB" sz="1100" b="1">
              <a:solidFill>
                <a:schemeClr val="dk2"/>
              </a:solidFill>
              <a:uFill>
                <a:noFill/>
              </a:uFill>
              <a:hlinkClick r:id="rId7"/>
            </a:endParaRPr>
          </a:p>
        </p:txBody>
      </p:sp>
      <p:pic>
        <p:nvPicPr>
          <p:cNvPr id="325" name="Google Shape;325;p35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2376355" y="2481308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5"/>
          <p:cNvPicPr preferRelativeResize="0"/>
          <p:nvPr/>
        </p:nvPicPr>
        <p:blipFill rotWithShape="1">
          <a:blip r:embed="rId9"/>
          <a:srcRect t="6377" b="6377"/>
          <a:stretch>
            <a:fillRect/>
          </a:stretch>
        </p:blipFill>
        <p:spPr>
          <a:xfrm>
            <a:off x="3816030" y="2517800"/>
            <a:ext cx="1372495" cy="11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5"/>
          <p:cNvPicPr preferRelativeResize="0"/>
          <p:nvPr/>
        </p:nvPicPr>
        <p:blipFill rotWithShape="1">
          <a:blip r:embed="rId10"/>
          <a:srcRect t="9256" b="9256"/>
          <a:stretch>
            <a:fillRect/>
          </a:stretch>
        </p:blipFill>
        <p:spPr>
          <a:xfrm>
            <a:off x="5306751" y="2557330"/>
            <a:ext cx="1372475" cy="1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5"/>
          <p:cNvPicPr preferRelativeResize="0"/>
          <p:nvPr/>
        </p:nvPicPr>
        <p:blipFill rotWithShape="1">
          <a:blip r:embed="rId11"/>
          <a:srcRect t="14837" b="14844"/>
          <a:stretch>
            <a:fillRect/>
          </a:stretch>
        </p:blipFill>
        <p:spPr>
          <a:xfrm>
            <a:off x="6717734" y="2517795"/>
            <a:ext cx="1702865" cy="119746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5">
            <a:hlinkClick r:id="rId12"/>
          </p:cNvPr>
          <p:cNvSpPr txBox="1"/>
          <p:nvPr/>
        </p:nvSpPr>
        <p:spPr>
          <a:xfrm>
            <a:off x="6717030" y="3790950"/>
            <a:ext cx="1811655" cy="878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2"/>
                </a:solidFill>
                <a:uFill>
                  <a:noFill/>
                </a:uFill>
                <a:hlinkClick r:id="rId12"/>
              </a:rPr>
              <a:t>根据需求填充了后端主要模块，并解决了多个整合过程中出现的bug，前后端交互测试成功</a:t>
            </a:r>
          </a:p>
        </p:txBody>
      </p:sp>
      <p:sp>
        <p:nvSpPr>
          <p:cNvPr id="4" name="文本框 0"/>
          <p:cNvSpPr txBox="1"/>
          <p:nvPr/>
        </p:nvSpPr>
        <p:spPr>
          <a:xfrm>
            <a:off x="899795" y="2186940"/>
            <a:ext cx="1155065" cy="2844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buSzTx/>
            </a:pPr>
            <a:r>
              <a:rPr lang="en-GB" sz="1100" b="1">
                <a:solidFill>
                  <a:schemeClr val="lt1"/>
                </a:solidFill>
              </a:rPr>
              <a:t>9月15日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193925" y="3985260"/>
            <a:ext cx="16637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Tx/>
            </a:pPr>
            <a:r>
              <a:rPr lang="en-GB" sz="1100" b="1">
                <a:solidFill>
                  <a:schemeClr val="lt1"/>
                </a:solidFill>
              </a:rPr>
              <a:t>9月22日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36290" y="2230120"/>
            <a:ext cx="232664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Tx/>
            </a:pPr>
            <a:r>
              <a:rPr lang="en-GB" sz="1100" b="1">
                <a:solidFill>
                  <a:schemeClr val="lt1"/>
                </a:solidFill>
              </a:rPr>
              <a:t>9月23日-9月27日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086985" y="3985895"/>
            <a:ext cx="19316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SzTx/>
            </a:pPr>
            <a:r>
              <a:rPr lang="en-GB" sz="1100" b="1">
                <a:solidFill>
                  <a:schemeClr val="lt1"/>
                </a:solidFill>
              </a:rPr>
              <a:t>9月28日-10月8日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669796" y="2229780"/>
            <a:ext cx="1776095" cy="242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SzTx/>
            </a:pPr>
            <a:r>
              <a:rPr lang="en-GB" sz="1100" b="1">
                <a:solidFill>
                  <a:schemeClr val="lt1"/>
                </a:solidFill>
              </a:rPr>
              <a:t>10月9日-10月15日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3" name="Google Shape;7543;p50"/>
          <p:cNvGrpSpPr/>
          <p:nvPr/>
        </p:nvGrpSpPr>
        <p:grpSpPr>
          <a:xfrm>
            <a:off x="3425572" y="1729143"/>
            <a:ext cx="4683760" cy="2286200"/>
            <a:chOff x="3439355" y="1748915"/>
            <a:chExt cx="4683760" cy="2286200"/>
          </a:xfrm>
        </p:grpSpPr>
        <p:sp>
          <p:nvSpPr>
            <p:cNvPr id="7544" name="Google Shape;7544;p50"/>
            <p:cNvSpPr/>
            <p:nvPr/>
          </p:nvSpPr>
          <p:spPr>
            <a:xfrm>
              <a:off x="6549404" y="1748915"/>
              <a:ext cx="1542300" cy="702000"/>
            </a:xfrm>
            <a:prstGeom prst="roundRect">
              <a:avLst>
                <a:gd name="adj" fmla="val 1666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50"/>
            <p:cNvSpPr txBox="1"/>
            <p:nvPr/>
          </p:nvSpPr>
          <p:spPr>
            <a:xfrm>
              <a:off x="6867085" y="1879090"/>
              <a:ext cx="1194435" cy="441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213B55"/>
                  </a:solidFill>
                </a:rPr>
                <a:t>1. 实现并测试Redis</a:t>
              </a:r>
            </a:p>
          </p:txBody>
        </p:sp>
        <p:sp>
          <p:nvSpPr>
            <p:cNvPr id="7546" name="Google Shape;7546;p50"/>
            <p:cNvSpPr/>
            <p:nvPr/>
          </p:nvSpPr>
          <p:spPr>
            <a:xfrm>
              <a:off x="6549404" y="2541015"/>
              <a:ext cx="1542300" cy="702000"/>
            </a:xfrm>
            <a:prstGeom prst="roundRect">
              <a:avLst>
                <a:gd name="adj" fmla="val 1666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50"/>
            <p:cNvSpPr txBox="1"/>
            <p:nvPr/>
          </p:nvSpPr>
          <p:spPr>
            <a:xfrm>
              <a:off x="6878515" y="2670935"/>
              <a:ext cx="1244600" cy="441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213B55"/>
                  </a:solidFill>
                </a:rPr>
                <a:t>2. 开始与管理员前端整合，初步完成管理员部分的功能</a:t>
              </a:r>
            </a:p>
          </p:txBody>
        </p:sp>
        <p:sp>
          <p:nvSpPr>
            <p:cNvPr id="7548" name="Google Shape;7548;p50"/>
            <p:cNvSpPr/>
            <p:nvPr/>
          </p:nvSpPr>
          <p:spPr>
            <a:xfrm>
              <a:off x="6549404" y="3333115"/>
              <a:ext cx="1542300" cy="702000"/>
            </a:xfrm>
            <a:prstGeom prst="roundRect">
              <a:avLst>
                <a:gd name="adj" fmla="val 1666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50"/>
            <p:cNvSpPr txBox="1"/>
            <p:nvPr/>
          </p:nvSpPr>
          <p:spPr>
            <a:xfrm>
              <a:off x="6878515" y="3463415"/>
              <a:ext cx="1244600" cy="441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213B55"/>
                  </a:solidFill>
                </a:rPr>
                <a:t>3. 实现支付功能、邮箱发送验证码</a:t>
              </a:r>
            </a:p>
          </p:txBody>
        </p:sp>
        <p:sp>
          <p:nvSpPr>
            <p:cNvPr id="7550" name="Google Shape;7550;p50"/>
            <p:cNvSpPr/>
            <p:nvPr/>
          </p:nvSpPr>
          <p:spPr>
            <a:xfrm>
              <a:off x="3439355" y="1997865"/>
              <a:ext cx="1788300" cy="1788300"/>
            </a:xfrm>
            <a:prstGeom prst="arc">
              <a:avLst>
                <a:gd name="adj1" fmla="val 16200000"/>
                <a:gd name="adj2" fmla="val 5298411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51" name="Google Shape;7551;p50"/>
            <p:cNvGrpSpPr/>
            <p:nvPr/>
          </p:nvGrpSpPr>
          <p:grpSpPr>
            <a:xfrm>
              <a:off x="3576486" y="2170831"/>
              <a:ext cx="1443832" cy="1443832"/>
              <a:chOff x="5681300" y="2527788"/>
              <a:chExt cx="805800" cy="805800"/>
            </a:xfrm>
          </p:grpSpPr>
          <p:sp>
            <p:nvSpPr>
              <p:cNvPr id="7552" name="Google Shape;7552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229649"/>
                  <a:gd name="adj2" fmla="val 16200000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54" name="Google Shape;7554;p50"/>
            <p:cNvGrpSpPr/>
            <p:nvPr/>
          </p:nvGrpSpPr>
          <p:grpSpPr>
            <a:xfrm>
              <a:off x="6240887" y="1786604"/>
              <a:ext cx="626590" cy="626590"/>
              <a:chOff x="5681300" y="2527788"/>
              <a:chExt cx="805800" cy="805800"/>
            </a:xfrm>
          </p:grpSpPr>
          <p:sp>
            <p:nvSpPr>
              <p:cNvPr id="7555" name="Google Shape;7555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2271918"/>
                  <a:gd name="adj2" fmla="val 1620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57" name="Google Shape;7557;p50"/>
            <p:cNvGrpSpPr/>
            <p:nvPr/>
          </p:nvGrpSpPr>
          <p:grpSpPr>
            <a:xfrm>
              <a:off x="6240887" y="2578704"/>
              <a:ext cx="626590" cy="626590"/>
              <a:chOff x="5681300" y="2527788"/>
              <a:chExt cx="805800" cy="805800"/>
            </a:xfrm>
          </p:grpSpPr>
          <p:sp>
            <p:nvSpPr>
              <p:cNvPr id="7558" name="Google Shape;7558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9253407"/>
                  <a:gd name="adj2" fmla="val 16200000"/>
                </a:avLst>
              </a:pr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60" name="Google Shape;7560;p50"/>
            <p:cNvGrpSpPr/>
            <p:nvPr/>
          </p:nvGrpSpPr>
          <p:grpSpPr>
            <a:xfrm>
              <a:off x="6240887" y="3370804"/>
              <a:ext cx="626590" cy="626590"/>
              <a:chOff x="5681300" y="2527788"/>
              <a:chExt cx="805800" cy="805800"/>
            </a:xfrm>
          </p:grpSpPr>
          <p:sp>
            <p:nvSpPr>
              <p:cNvPr id="7561" name="Google Shape;7561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5544305"/>
                  <a:gd name="adj2" fmla="val 16200000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63" name="Google Shape;7563;p50"/>
            <p:cNvSpPr/>
            <p:nvPr/>
          </p:nvSpPr>
          <p:spPr>
            <a:xfrm>
              <a:off x="4229854" y="1932440"/>
              <a:ext cx="137100" cy="1371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50"/>
            <p:cNvSpPr/>
            <p:nvPr/>
          </p:nvSpPr>
          <p:spPr>
            <a:xfrm>
              <a:off x="4229854" y="3715965"/>
              <a:ext cx="137100" cy="1371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50"/>
            <p:cNvSpPr/>
            <p:nvPr/>
          </p:nvSpPr>
          <p:spPr>
            <a:xfrm>
              <a:off x="5157904" y="2824203"/>
              <a:ext cx="137100" cy="1371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66" name="Google Shape;7566;p50"/>
            <p:cNvCxnSpPr>
              <a:stCxn id="7565" idx="6"/>
              <a:endCxn id="7556" idx="2"/>
            </p:cNvCxnSpPr>
            <p:nvPr/>
          </p:nvCxnSpPr>
          <p:spPr>
            <a:xfrm rot="10800000" flipH="1">
              <a:off x="5295004" y="2099853"/>
              <a:ext cx="945900" cy="792900"/>
            </a:xfrm>
            <a:prstGeom prst="bentConnector3">
              <a:avLst>
                <a:gd name="adj1" fmla="val 51494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67" name="Google Shape;7567;p50"/>
            <p:cNvCxnSpPr>
              <a:stCxn id="7565" idx="6"/>
              <a:endCxn id="7562" idx="2"/>
            </p:cNvCxnSpPr>
            <p:nvPr/>
          </p:nvCxnSpPr>
          <p:spPr>
            <a:xfrm>
              <a:off x="5295004" y="2892753"/>
              <a:ext cx="945900" cy="7914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68" name="Google Shape;7568;p50"/>
            <p:cNvCxnSpPr>
              <a:stCxn id="7565" idx="6"/>
              <a:endCxn id="7559" idx="2"/>
            </p:cNvCxnSpPr>
            <p:nvPr/>
          </p:nvCxnSpPr>
          <p:spPr>
            <a:xfrm rot="10800000" flipH="1">
              <a:off x="5295004" y="2891853"/>
              <a:ext cx="945900" cy="9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69" name="Google Shape;7569;p50"/>
            <p:cNvSpPr txBox="1"/>
            <p:nvPr/>
          </p:nvSpPr>
          <p:spPr>
            <a:xfrm>
              <a:off x="3800713" y="2579408"/>
              <a:ext cx="995400" cy="6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1">
                <a:solidFill>
                  <a:srgbClr val="213B55"/>
                </a:solidFill>
              </a:endParaRPr>
            </a:p>
          </p:txBody>
        </p:sp>
      </p:grpSp>
      <p:sp>
        <p:nvSpPr>
          <p:cNvPr id="7570" name="Google Shape;7570;p50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时间线</a:t>
            </a:r>
            <a:r>
              <a:rPr lang="en-US" altLang="en-GB">
                <a:solidFill>
                  <a:schemeClr val="lt1"/>
                </a:solidFill>
              </a:rPr>
              <a:t>1</a:t>
            </a:r>
          </a:p>
        </p:txBody>
      </p:sp>
      <p:grpSp>
        <p:nvGrpSpPr>
          <p:cNvPr id="7571" name="Google Shape;7571;p50"/>
          <p:cNvGrpSpPr/>
          <p:nvPr/>
        </p:nvGrpSpPr>
        <p:grpSpPr>
          <a:xfrm>
            <a:off x="1034567" y="1585529"/>
            <a:ext cx="1655700" cy="2573428"/>
            <a:chOff x="1048350" y="1585529"/>
            <a:chExt cx="1655700" cy="2573428"/>
          </a:xfrm>
        </p:grpSpPr>
        <p:sp>
          <p:nvSpPr>
            <p:cNvPr id="7572" name="Google Shape;7572;p50"/>
            <p:cNvSpPr/>
            <p:nvPr/>
          </p:nvSpPr>
          <p:spPr>
            <a:xfrm>
              <a:off x="1048350" y="4004861"/>
              <a:ext cx="1655700" cy="73800"/>
            </a:xfrm>
            <a:prstGeom prst="rect">
              <a:avLst/>
            </a:pr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50"/>
            <p:cNvSpPr/>
            <p:nvPr/>
          </p:nvSpPr>
          <p:spPr>
            <a:xfrm>
              <a:off x="1210102" y="2572331"/>
              <a:ext cx="1332000" cy="1131600"/>
            </a:xfrm>
            <a:prstGeom prst="roundRect">
              <a:avLst>
                <a:gd name="adj" fmla="val 16667"/>
              </a:avLst>
            </a:prstGeom>
            <a:solidFill>
              <a:srgbClr val="A5B7C6"/>
            </a:solidFill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50"/>
            <p:cNvSpPr/>
            <p:nvPr/>
          </p:nvSpPr>
          <p:spPr>
            <a:xfrm>
              <a:off x="1759085" y="3924657"/>
              <a:ext cx="234300" cy="234300"/>
            </a:xfrm>
            <a:prstGeom prst="ellipse">
              <a:avLst/>
            </a:prstGeom>
            <a:solidFill>
              <a:srgbClr val="0E2A47"/>
            </a:solidFill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75" name="Google Shape;7575;p50"/>
            <p:cNvCxnSpPr/>
            <p:nvPr/>
          </p:nvCxnSpPr>
          <p:spPr>
            <a:xfrm>
              <a:off x="1876179" y="3703780"/>
              <a:ext cx="0" cy="2208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76" name="Google Shape;7576;p50"/>
            <p:cNvSpPr txBox="1"/>
            <p:nvPr/>
          </p:nvSpPr>
          <p:spPr>
            <a:xfrm>
              <a:off x="1297270" y="3057459"/>
              <a:ext cx="1157605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40566D"/>
                  </a:solidFill>
                </a:rPr>
                <a:t>第五周</a:t>
              </a:r>
              <a:r>
                <a:rPr lang="en-US" altLang="en-GB" sz="1200">
                  <a:solidFill>
                    <a:srgbClr val="40566D"/>
                  </a:solidFill>
                </a:rPr>
                <a:t>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>
                  <a:solidFill>
                    <a:srgbClr val="40566D"/>
                  </a:solidFill>
                </a:rPr>
                <a:t>-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>
                  <a:solidFill>
                    <a:srgbClr val="40566D"/>
                  </a:solidFill>
                </a:rPr>
                <a:t>10月22日前</a:t>
              </a:r>
            </a:p>
          </p:txBody>
        </p:sp>
        <p:sp>
          <p:nvSpPr>
            <p:cNvPr id="7577" name="Google Shape;7577;p50"/>
            <p:cNvSpPr txBox="1"/>
            <p:nvPr/>
          </p:nvSpPr>
          <p:spPr>
            <a:xfrm>
              <a:off x="1454136" y="2735931"/>
              <a:ext cx="8442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200" b="1">
                  <a:solidFill>
                    <a:srgbClr val="40566D"/>
                  </a:solidFill>
                </a:rPr>
                <a:t>阶段</a:t>
              </a:r>
              <a:r>
                <a:rPr lang="en-GB" sz="1200" b="1">
                  <a:solidFill>
                    <a:srgbClr val="40566D"/>
                  </a:solidFill>
                </a:rPr>
                <a:t> 1</a:t>
              </a:r>
            </a:p>
          </p:txBody>
        </p:sp>
        <p:cxnSp>
          <p:nvCxnSpPr>
            <p:cNvPr id="7578" name="Google Shape;7578;p50"/>
            <p:cNvCxnSpPr/>
            <p:nvPr/>
          </p:nvCxnSpPr>
          <p:spPr>
            <a:xfrm>
              <a:off x="1876201" y="2351463"/>
              <a:ext cx="0" cy="2208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579" name="Google Shape;7579;p50"/>
            <p:cNvGrpSpPr/>
            <p:nvPr/>
          </p:nvGrpSpPr>
          <p:grpSpPr>
            <a:xfrm>
              <a:off x="1494592" y="1585529"/>
              <a:ext cx="763219" cy="763219"/>
              <a:chOff x="4049800" y="640400"/>
              <a:chExt cx="858900" cy="858900"/>
            </a:xfrm>
          </p:grpSpPr>
          <p:sp>
            <p:nvSpPr>
              <p:cNvPr id="7580" name="Google Shape;7580;p50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1951"/>
                </a:avLst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50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16133799"/>
                  <a:gd name="adj2" fmla="val 1399398"/>
                  <a:gd name="adj3" fmla="val 10672"/>
                </a:avLst>
              </a:prstGeom>
              <a:solidFill>
                <a:srgbClr val="A5B7C6"/>
              </a:solidFill>
              <a:ln w="19050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582" name="Google Shape;7582;p50"/>
            <p:cNvCxnSpPr>
              <a:stCxn id="7580" idx="4"/>
            </p:cNvCxnSpPr>
            <p:nvPr/>
          </p:nvCxnSpPr>
          <p:spPr>
            <a:xfrm>
              <a:off x="1876201" y="2348748"/>
              <a:ext cx="0" cy="2208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83" name="Google Shape;7583;p50"/>
            <p:cNvSpPr txBox="1"/>
            <p:nvPr/>
          </p:nvSpPr>
          <p:spPr>
            <a:xfrm>
              <a:off x="1585964" y="1784457"/>
              <a:ext cx="5805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300" b="1">
                  <a:solidFill>
                    <a:srgbClr val="A5B7C6"/>
                  </a:solidFill>
                </a:rPr>
                <a:t>30</a:t>
              </a:r>
              <a:r>
                <a:rPr lang="en-GB" sz="1300" b="1">
                  <a:solidFill>
                    <a:srgbClr val="A5B7C6"/>
                  </a:solidFill>
                </a:rPr>
                <a:t>%</a:t>
              </a:r>
              <a:endParaRPr sz="1300" b="1">
                <a:solidFill>
                  <a:srgbClr val="A5B7C6"/>
                </a:solidFill>
              </a:endParaRPr>
            </a:p>
          </p:txBody>
        </p:sp>
        <p:cxnSp>
          <p:nvCxnSpPr>
            <p:cNvPr id="7584" name="Google Shape;7584;p50"/>
            <p:cNvCxnSpPr/>
            <p:nvPr/>
          </p:nvCxnSpPr>
          <p:spPr>
            <a:xfrm>
              <a:off x="1621737" y="2989637"/>
              <a:ext cx="508800" cy="0"/>
            </a:xfrm>
            <a:prstGeom prst="straightConnector1">
              <a:avLst/>
            </a:prstGeom>
            <a:noFill/>
            <a:ln w="19050" cap="flat" cmpd="sng">
              <a:solidFill>
                <a:srgbClr val="40566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3141981" y="1946630"/>
            <a:ext cx="2268220" cy="14090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3530362" y="2666299"/>
            <a:ext cx="1548130" cy="9067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3" name="Google Shape;7543;p50"/>
          <p:cNvGrpSpPr/>
          <p:nvPr/>
        </p:nvGrpSpPr>
        <p:grpSpPr>
          <a:xfrm>
            <a:off x="3425572" y="1729143"/>
            <a:ext cx="4683760" cy="2286200"/>
            <a:chOff x="3439355" y="1748915"/>
            <a:chExt cx="4683760" cy="2286200"/>
          </a:xfrm>
        </p:grpSpPr>
        <p:sp>
          <p:nvSpPr>
            <p:cNvPr id="7544" name="Google Shape;7544;p50"/>
            <p:cNvSpPr/>
            <p:nvPr/>
          </p:nvSpPr>
          <p:spPr>
            <a:xfrm>
              <a:off x="6549404" y="1748915"/>
              <a:ext cx="1542300" cy="702000"/>
            </a:xfrm>
            <a:prstGeom prst="roundRect">
              <a:avLst>
                <a:gd name="adj" fmla="val 1666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50"/>
            <p:cNvSpPr txBox="1"/>
            <p:nvPr/>
          </p:nvSpPr>
          <p:spPr>
            <a:xfrm>
              <a:off x="6867085" y="1879090"/>
              <a:ext cx="1194435" cy="441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213B55"/>
                  </a:solidFill>
                </a:rPr>
                <a:t>1. 与前端用户部分整合</a:t>
              </a:r>
            </a:p>
          </p:txBody>
        </p:sp>
        <p:sp>
          <p:nvSpPr>
            <p:cNvPr id="7546" name="Google Shape;7546;p50"/>
            <p:cNvSpPr/>
            <p:nvPr/>
          </p:nvSpPr>
          <p:spPr>
            <a:xfrm>
              <a:off x="6549404" y="2541015"/>
              <a:ext cx="1542300" cy="702000"/>
            </a:xfrm>
            <a:prstGeom prst="roundRect">
              <a:avLst>
                <a:gd name="adj" fmla="val 1666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50"/>
            <p:cNvSpPr txBox="1"/>
            <p:nvPr/>
          </p:nvSpPr>
          <p:spPr>
            <a:xfrm>
              <a:off x="6878515" y="2670935"/>
              <a:ext cx="1244600" cy="441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213B55"/>
                  </a:solidFill>
                </a:rPr>
                <a:t>2. 测试并使用Nginx，并测试其高并发性能</a:t>
              </a:r>
            </a:p>
          </p:txBody>
        </p:sp>
        <p:sp>
          <p:nvSpPr>
            <p:cNvPr id="7548" name="Google Shape;7548;p50"/>
            <p:cNvSpPr/>
            <p:nvPr/>
          </p:nvSpPr>
          <p:spPr>
            <a:xfrm>
              <a:off x="6549404" y="3333115"/>
              <a:ext cx="1542300" cy="702000"/>
            </a:xfrm>
            <a:prstGeom prst="roundRect">
              <a:avLst>
                <a:gd name="adj" fmla="val 1666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50"/>
            <p:cNvSpPr txBox="1"/>
            <p:nvPr/>
          </p:nvSpPr>
          <p:spPr>
            <a:xfrm>
              <a:off x="6878515" y="3463415"/>
              <a:ext cx="1244600" cy="441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213B55"/>
                  </a:solidFill>
                </a:rPr>
                <a:t>3. 收尾web部分所有工作</a:t>
              </a:r>
            </a:p>
          </p:txBody>
        </p:sp>
        <p:sp>
          <p:nvSpPr>
            <p:cNvPr id="7550" name="Google Shape;7550;p50"/>
            <p:cNvSpPr/>
            <p:nvPr/>
          </p:nvSpPr>
          <p:spPr>
            <a:xfrm>
              <a:off x="3439355" y="1997865"/>
              <a:ext cx="1788300" cy="1788300"/>
            </a:xfrm>
            <a:prstGeom prst="arc">
              <a:avLst>
                <a:gd name="adj1" fmla="val 16200000"/>
                <a:gd name="adj2" fmla="val 5298411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51" name="Google Shape;7551;p50"/>
            <p:cNvGrpSpPr/>
            <p:nvPr/>
          </p:nvGrpSpPr>
          <p:grpSpPr>
            <a:xfrm>
              <a:off x="3576486" y="2170831"/>
              <a:ext cx="1443832" cy="1443832"/>
              <a:chOff x="5681300" y="2527788"/>
              <a:chExt cx="805800" cy="805800"/>
            </a:xfrm>
          </p:grpSpPr>
          <p:sp>
            <p:nvSpPr>
              <p:cNvPr id="7552" name="Google Shape;7552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5380577"/>
                  <a:gd name="adj2" fmla="val 16200000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54" name="Google Shape;7554;p50"/>
            <p:cNvGrpSpPr/>
            <p:nvPr/>
          </p:nvGrpSpPr>
          <p:grpSpPr>
            <a:xfrm>
              <a:off x="6240887" y="1786604"/>
              <a:ext cx="626590" cy="626590"/>
              <a:chOff x="5681300" y="2527788"/>
              <a:chExt cx="805800" cy="805800"/>
            </a:xfrm>
          </p:grpSpPr>
          <p:sp>
            <p:nvSpPr>
              <p:cNvPr id="7555" name="Google Shape;7555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2271918"/>
                  <a:gd name="adj2" fmla="val 1620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57" name="Google Shape;7557;p50"/>
            <p:cNvGrpSpPr/>
            <p:nvPr/>
          </p:nvGrpSpPr>
          <p:grpSpPr>
            <a:xfrm>
              <a:off x="6240887" y="2578704"/>
              <a:ext cx="626590" cy="626590"/>
              <a:chOff x="5681300" y="2527788"/>
              <a:chExt cx="805800" cy="805800"/>
            </a:xfrm>
          </p:grpSpPr>
          <p:sp>
            <p:nvSpPr>
              <p:cNvPr id="7558" name="Google Shape;7558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9253407"/>
                  <a:gd name="adj2" fmla="val 16200000"/>
                </a:avLst>
              </a:pr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60" name="Google Shape;7560;p50"/>
            <p:cNvGrpSpPr/>
            <p:nvPr/>
          </p:nvGrpSpPr>
          <p:grpSpPr>
            <a:xfrm>
              <a:off x="6240887" y="3370804"/>
              <a:ext cx="626590" cy="626590"/>
              <a:chOff x="5681300" y="2527788"/>
              <a:chExt cx="805800" cy="805800"/>
            </a:xfrm>
          </p:grpSpPr>
          <p:sp>
            <p:nvSpPr>
              <p:cNvPr id="7561" name="Google Shape;7561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5544305"/>
                  <a:gd name="adj2" fmla="val 16200000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63" name="Google Shape;7563;p50"/>
            <p:cNvSpPr/>
            <p:nvPr/>
          </p:nvSpPr>
          <p:spPr>
            <a:xfrm>
              <a:off x="4229854" y="1932440"/>
              <a:ext cx="137100" cy="1371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50"/>
            <p:cNvSpPr/>
            <p:nvPr/>
          </p:nvSpPr>
          <p:spPr>
            <a:xfrm>
              <a:off x="4229854" y="3715965"/>
              <a:ext cx="137100" cy="1371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50"/>
            <p:cNvSpPr/>
            <p:nvPr/>
          </p:nvSpPr>
          <p:spPr>
            <a:xfrm>
              <a:off x="5157904" y="2824203"/>
              <a:ext cx="137100" cy="1371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66" name="Google Shape;7566;p50"/>
            <p:cNvCxnSpPr>
              <a:stCxn id="7565" idx="6"/>
              <a:endCxn id="7556" idx="2"/>
            </p:cNvCxnSpPr>
            <p:nvPr/>
          </p:nvCxnSpPr>
          <p:spPr>
            <a:xfrm rot="10800000" flipH="1">
              <a:off x="5295004" y="2099853"/>
              <a:ext cx="945900" cy="792900"/>
            </a:xfrm>
            <a:prstGeom prst="bentConnector3">
              <a:avLst>
                <a:gd name="adj1" fmla="val 51494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67" name="Google Shape;7567;p50"/>
            <p:cNvCxnSpPr>
              <a:stCxn id="7565" idx="6"/>
              <a:endCxn id="7562" idx="2"/>
            </p:cNvCxnSpPr>
            <p:nvPr/>
          </p:nvCxnSpPr>
          <p:spPr>
            <a:xfrm>
              <a:off x="5295004" y="2892753"/>
              <a:ext cx="945900" cy="7914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68" name="Google Shape;7568;p50"/>
            <p:cNvCxnSpPr>
              <a:stCxn id="7565" idx="6"/>
              <a:endCxn id="7559" idx="2"/>
            </p:cNvCxnSpPr>
            <p:nvPr/>
          </p:nvCxnSpPr>
          <p:spPr>
            <a:xfrm rot="10800000" flipH="1">
              <a:off x="5295004" y="2891853"/>
              <a:ext cx="945900" cy="9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69" name="Google Shape;7569;p50"/>
            <p:cNvSpPr txBox="1"/>
            <p:nvPr/>
          </p:nvSpPr>
          <p:spPr>
            <a:xfrm>
              <a:off x="3800713" y="2579408"/>
              <a:ext cx="995400" cy="6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1">
                <a:solidFill>
                  <a:srgbClr val="213B55"/>
                </a:solidFill>
              </a:endParaRPr>
            </a:p>
          </p:txBody>
        </p:sp>
      </p:grpSp>
      <p:sp>
        <p:nvSpPr>
          <p:cNvPr id="7570" name="Google Shape;7570;p50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时间线</a:t>
            </a:r>
            <a:r>
              <a:rPr lang="en-US" altLang="en-GB">
                <a:solidFill>
                  <a:schemeClr val="lt1"/>
                </a:solidFill>
              </a:rPr>
              <a:t>2</a:t>
            </a:r>
          </a:p>
        </p:txBody>
      </p:sp>
      <p:grpSp>
        <p:nvGrpSpPr>
          <p:cNvPr id="7571" name="Google Shape;7571;p50"/>
          <p:cNvGrpSpPr/>
          <p:nvPr/>
        </p:nvGrpSpPr>
        <p:grpSpPr>
          <a:xfrm>
            <a:off x="1034567" y="1585529"/>
            <a:ext cx="1655700" cy="2573428"/>
            <a:chOff x="1048350" y="1585529"/>
            <a:chExt cx="1655700" cy="2573428"/>
          </a:xfrm>
        </p:grpSpPr>
        <p:sp>
          <p:nvSpPr>
            <p:cNvPr id="7572" name="Google Shape;7572;p50"/>
            <p:cNvSpPr/>
            <p:nvPr/>
          </p:nvSpPr>
          <p:spPr>
            <a:xfrm>
              <a:off x="1048350" y="4004861"/>
              <a:ext cx="1655700" cy="73800"/>
            </a:xfrm>
            <a:prstGeom prst="rect">
              <a:avLst/>
            </a:pr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50"/>
            <p:cNvSpPr/>
            <p:nvPr/>
          </p:nvSpPr>
          <p:spPr>
            <a:xfrm>
              <a:off x="1210102" y="2572331"/>
              <a:ext cx="1332000" cy="1131600"/>
            </a:xfrm>
            <a:prstGeom prst="roundRect">
              <a:avLst>
                <a:gd name="adj" fmla="val 16667"/>
              </a:avLst>
            </a:prstGeom>
            <a:solidFill>
              <a:srgbClr val="A5B7C6"/>
            </a:solidFill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50"/>
            <p:cNvSpPr/>
            <p:nvPr/>
          </p:nvSpPr>
          <p:spPr>
            <a:xfrm>
              <a:off x="1759085" y="3924657"/>
              <a:ext cx="234300" cy="234300"/>
            </a:xfrm>
            <a:prstGeom prst="ellipse">
              <a:avLst/>
            </a:prstGeom>
            <a:solidFill>
              <a:srgbClr val="0E2A47"/>
            </a:solidFill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75" name="Google Shape;7575;p50"/>
            <p:cNvCxnSpPr/>
            <p:nvPr/>
          </p:nvCxnSpPr>
          <p:spPr>
            <a:xfrm>
              <a:off x="1876179" y="3703780"/>
              <a:ext cx="0" cy="2208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76" name="Google Shape;7576;p50"/>
            <p:cNvSpPr txBox="1"/>
            <p:nvPr/>
          </p:nvSpPr>
          <p:spPr>
            <a:xfrm>
              <a:off x="1297270" y="3057459"/>
              <a:ext cx="1157605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40566D"/>
                  </a:solidFill>
                </a:rPr>
                <a:t>第</a:t>
              </a:r>
              <a:r>
                <a:rPr lang="zh-CN" altLang="en-GB" sz="1200">
                  <a:solidFill>
                    <a:srgbClr val="40566D"/>
                  </a:solidFill>
                </a:rPr>
                <a:t>六</a:t>
              </a:r>
              <a:r>
                <a:rPr lang="en-GB" sz="1200">
                  <a:solidFill>
                    <a:srgbClr val="40566D"/>
                  </a:solidFill>
                </a:rPr>
                <a:t>周</a:t>
              </a:r>
              <a:r>
                <a:rPr lang="en-US" altLang="en-GB" sz="1200">
                  <a:solidFill>
                    <a:srgbClr val="40566D"/>
                  </a:solidFill>
                </a:rPr>
                <a:t>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>
                  <a:solidFill>
                    <a:srgbClr val="40566D"/>
                  </a:solidFill>
                </a:rPr>
                <a:t>-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>
                  <a:solidFill>
                    <a:srgbClr val="40566D"/>
                  </a:solidFill>
                </a:rPr>
                <a:t>10月29日前</a:t>
              </a:r>
            </a:p>
          </p:txBody>
        </p:sp>
        <p:sp>
          <p:nvSpPr>
            <p:cNvPr id="7577" name="Google Shape;7577;p50"/>
            <p:cNvSpPr txBox="1"/>
            <p:nvPr/>
          </p:nvSpPr>
          <p:spPr>
            <a:xfrm>
              <a:off x="1454136" y="2735931"/>
              <a:ext cx="8442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200" b="1">
                  <a:solidFill>
                    <a:srgbClr val="40566D"/>
                  </a:solidFill>
                </a:rPr>
                <a:t>阶段</a:t>
              </a:r>
              <a:r>
                <a:rPr lang="en-GB" sz="1200" b="1">
                  <a:solidFill>
                    <a:srgbClr val="40566D"/>
                  </a:solidFill>
                </a:rPr>
                <a:t> </a:t>
              </a:r>
              <a:r>
                <a:rPr lang="en-US" altLang="en-GB" sz="1200" b="1">
                  <a:solidFill>
                    <a:srgbClr val="40566D"/>
                  </a:solidFill>
                </a:rPr>
                <a:t>2</a:t>
              </a:r>
            </a:p>
          </p:txBody>
        </p:sp>
        <p:cxnSp>
          <p:nvCxnSpPr>
            <p:cNvPr id="7578" name="Google Shape;7578;p50"/>
            <p:cNvCxnSpPr/>
            <p:nvPr/>
          </p:nvCxnSpPr>
          <p:spPr>
            <a:xfrm>
              <a:off x="1876201" y="2351463"/>
              <a:ext cx="0" cy="2208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579" name="Google Shape;7579;p50"/>
            <p:cNvGrpSpPr/>
            <p:nvPr/>
          </p:nvGrpSpPr>
          <p:grpSpPr>
            <a:xfrm>
              <a:off x="1494592" y="1585529"/>
              <a:ext cx="763219" cy="763219"/>
              <a:chOff x="4049800" y="640400"/>
              <a:chExt cx="858900" cy="858900"/>
            </a:xfrm>
          </p:grpSpPr>
          <p:sp>
            <p:nvSpPr>
              <p:cNvPr id="7580" name="Google Shape;7580;p50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1951"/>
                </a:avLst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50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16133799"/>
                  <a:gd name="adj2" fmla="val 5399582"/>
                  <a:gd name="adj3" fmla="val 10634"/>
                </a:avLst>
              </a:prstGeom>
              <a:solidFill>
                <a:srgbClr val="A5B7C6"/>
              </a:solidFill>
              <a:ln w="19050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582" name="Google Shape;7582;p50"/>
            <p:cNvCxnSpPr>
              <a:stCxn id="7580" idx="4"/>
            </p:cNvCxnSpPr>
            <p:nvPr/>
          </p:nvCxnSpPr>
          <p:spPr>
            <a:xfrm>
              <a:off x="1876201" y="2348748"/>
              <a:ext cx="0" cy="2208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83" name="Google Shape;7583;p50"/>
            <p:cNvSpPr txBox="1"/>
            <p:nvPr/>
          </p:nvSpPr>
          <p:spPr>
            <a:xfrm>
              <a:off x="1585964" y="1784457"/>
              <a:ext cx="5805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300" b="1">
                  <a:solidFill>
                    <a:srgbClr val="A5B7C6"/>
                  </a:solidFill>
                </a:rPr>
                <a:t>50</a:t>
              </a:r>
              <a:r>
                <a:rPr lang="en-GB" sz="1300" b="1">
                  <a:solidFill>
                    <a:srgbClr val="A5B7C6"/>
                  </a:solidFill>
                </a:rPr>
                <a:t>%</a:t>
              </a:r>
              <a:endParaRPr sz="1300" b="1">
                <a:solidFill>
                  <a:srgbClr val="A5B7C6"/>
                </a:solidFill>
              </a:endParaRPr>
            </a:p>
          </p:txBody>
        </p:sp>
        <p:cxnSp>
          <p:nvCxnSpPr>
            <p:cNvPr id="7584" name="Google Shape;7584;p50"/>
            <p:cNvCxnSpPr/>
            <p:nvPr/>
          </p:nvCxnSpPr>
          <p:spPr>
            <a:xfrm>
              <a:off x="1621737" y="2989637"/>
              <a:ext cx="508800" cy="0"/>
            </a:xfrm>
            <a:prstGeom prst="straightConnector1">
              <a:avLst/>
            </a:prstGeom>
            <a:noFill/>
            <a:ln w="19050" cap="flat" cmpd="sng">
              <a:solidFill>
                <a:srgbClr val="40566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4" name="图片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3416192" y="2660902"/>
            <a:ext cx="1701800" cy="3860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3" name="Google Shape;7543;p50"/>
          <p:cNvGrpSpPr/>
          <p:nvPr/>
        </p:nvGrpSpPr>
        <p:grpSpPr>
          <a:xfrm>
            <a:off x="3425572" y="1729143"/>
            <a:ext cx="4683760" cy="2286200"/>
            <a:chOff x="3439355" y="1748915"/>
            <a:chExt cx="4683760" cy="2286200"/>
          </a:xfrm>
        </p:grpSpPr>
        <p:sp>
          <p:nvSpPr>
            <p:cNvPr id="7544" name="Google Shape;7544;p50"/>
            <p:cNvSpPr/>
            <p:nvPr/>
          </p:nvSpPr>
          <p:spPr>
            <a:xfrm>
              <a:off x="6549404" y="1748915"/>
              <a:ext cx="1542300" cy="702000"/>
            </a:xfrm>
            <a:prstGeom prst="roundRect">
              <a:avLst>
                <a:gd name="adj" fmla="val 1666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50"/>
            <p:cNvSpPr txBox="1"/>
            <p:nvPr/>
          </p:nvSpPr>
          <p:spPr>
            <a:xfrm>
              <a:off x="6867085" y="1879090"/>
              <a:ext cx="1194435" cy="441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213B55"/>
                  </a:solidFill>
                </a:rPr>
                <a:t>1. 完成安全性部分，使用Spring Security</a:t>
              </a:r>
            </a:p>
          </p:txBody>
        </p:sp>
        <p:sp>
          <p:nvSpPr>
            <p:cNvPr id="7546" name="Google Shape;7546;p50"/>
            <p:cNvSpPr/>
            <p:nvPr/>
          </p:nvSpPr>
          <p:spPr>
            <a:xfrm>
              <a:off x="6549404" y="2541015"/>
              <a:ext cx="1542300" cy="702000"/>
            </a:xfrm>
            <a:prstGeom prst="roundRect">
              <a:avLst>
                <a:gd name="adj" fmla="val 1666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50"/>
            <p:cNvSpPr txBox="1"/>
            <p:nvPr/>
          </p:nvSpPr>
          <p:spPr>
            <a:xfrm>
              <a:off x="6878515" y="2670935"/>
              <a:ext cx="1244600" cy="441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213B55"/>
                  </a:solidFill>
                </a:rPr>
                <a:t>2. 尝试改由Linux上使用Docker部署服务器</a:t>
              </a:r>
            </a:p>
          </p:txBody>
        </p:sp>
        <p:sp>
          <p:nvSpPr>
            <p:cNvPr id="7548" name="Google Shape;7548;p50"/>
            <p:cNvSpPr/>
            <p:nvPr/>
          </p:nvSpPr>
          <p:spPr>
            <a:xfrm>
              <a:off x="6549404" y="3333115"/>
              <a:ext cx="1542300" cy="702000"/>
            </a:xfrm>
            <a:prstGeom prst="roundRect">
              <a:avLst>
                <a:gd name="adj" fmla="val 1666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50"/>
            <p:cNvSpPr txBox="1"/>
            <p:nvPr/>
          </p:nvSpPr>
          <p:spPr>
            <a:xfrm>
              <a:off x="6878515" y="3463415"/>
              <a:ext cx="1244600" cy="441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213B55"/>
                  </a:solidFill>
                </a:rPr>
                <a:t>3. 完成小程序、Android应用部分需求设计</a:t>
              </a:r>
            </a:p>
          </p:txBody>
        </p:sp>
        <p:sp>
          <p:nvSpPr>
            <p:cNvPr id="7550" name="Google Shape;7550;p50"/>
            <p:cNvSpPr/>
            <p:nvPr/>
          </p:nvSpPr>
          <p:spPr>
            <a:xfrm>
              <a:off x="3439355" y="1997865"/>
              <a:ext cx="1788300" cy="1788300"/>
            </a:xfrm>
            <a:prstGeom prst="arc">
              <a:avLst>
                <a:gd name="adj1" fmla="val 16200000"/>
                <a:gd name="adj2" fmla="val 5298411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51" name="Google Shape;7551;p50"/>
            <p:cNvGrpSpPr/>
            <p:nvPr/>
          </p:nvGrpSpPr>
          <p:grpSpPr>
            <a:xfrm>
              <a:off x="3576486" y="2170831"/>
              <a:ext cx="1443832" cy="1443832"/>
              <a:chOff x="5681300" y="2527788"/>
              <a:chExt cx="805800" cy="805800"/>
            </a:xfrm>
          </p:grpSpPr>
          <p:sp>
            <p:nvSpPr>
              <p:cNvPr id="7552" name="Google Shape;7552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9089452"/>
                  <a:gd name="adj2" fmla="val 16200000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54" name="Google Shape;7554;p50"/>
            <p:cNvGrpSpPr/>
            <p:nvPr/>
          </p:nvGrpSpPr>
          <p:grpSpPr>
            <a:xfrm>
              <a:off x="6240887" y="1786604"/>
              <a:ext cx="626590" cy="626590"/>
              <a:chOff x="5681300" y="2527788"/>
              <a:chExt cx="805800" cy="805800"/>
            </a:xfrm>
          </p:grpSpPr>
          <p:sp>
            <p:nvSpPr>
              <p:cNvPr id="7555" name="Google Shape;7555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2271918"/>
                  <a:gd name="adj2" fmla="val 1620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57" name="Google Shape;7557;p50"/>
            <p:cNvGrpSpPr/>
            <p:nvPr/>
          </p:nvGrpSpPr>
          <p:grpSpPr>
            <a:xfrm>
              <a:off x="6240887" y="2578704"/>
              <a:ext cx="626590" cy="626590"/>
              <a:chOff x="5681300" y="2527788"/>
              <a:chExt cx="805800" cy="805800"/>
            </a:xfrm>
          </p:grpSpPr>
          <p:sp>
            <p:nvSpPr>
              <p:cNvPr id="7558" name="Google Shape;7558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9253407"/>
                  <a:gd name="adj2" fmla="val 16200000"/>
                </a:avLst>
              </a:pr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60" name="Google Shape;7560;p50"/>
            <p:cNvGrpSpPr/>
            <p:nvPr/>
          </p:nvGrpSpPr>
          <p:grpSpPr>
            <a:xfrm>
              <a:off x="6240887" y="3370804"/>
              <a:ext cx="626590" cy="626590"/>
              <a:chOff x="5681300" y="2527788"/>
              <a:chExt cx="805800" cy="805800"/>
            </a:xfrm>
          </p:grpSpPr>
          <p:sp>
            <p:nvSpPr>
              <p:cNvPr id="7561" name="Google Shape;7561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5544305"/>
                  <a:gd name="adj2" fmla="val 16200000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63" name="Google Shape;7563;p50"/>
            <p:cNvSpPr/>
            <p:nvPr/>
          </p:nvSpPr>
          <p:spPr>
            <a:xfrm>
              <a:off x="4229854" y="1932440"/>
              <a:ext cx="137100" cy="1371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50"/>
            <p:cNvSpPr/>
            <p:nvPr/>
          </p:nvSpPr>
          <p:spPr>
            <a:xfrm>
              <a:off x="4229854" y="3715965"/>
              <a:ext cx="137100" cy="1371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50"/>
            <p:cNvSpPr/>
            <p:nvPr/>
          </p:nvSpPr>
          <p:spPr>
            <a:xfrm>
              <a:off x="5157904" y="2824203"/>
              <a:ext cx="137100" cy="1371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66" name="Google Shape;7566;p50"/>
            <p:cNvCxnSpPr>
              <a:stCxn id="7565" idx="6"/>
              <a:endCxn id="7556" idx="2"/>
            </p:cNvCxnSpPr>
            <p:nvPr/>
          </p:nvCxnSpPr>
          <p:spPr>
            <a:xfrm rot="10800000" flipH="1">
              <a:off x="5295004" y="2099853"/>
              <a:ext cx="945900" cy="792900"/>
            </a:xfrm>
            <a:prstGeom prst="bentConnector3">
              <a:avLst>
                <a:gd name="adj1" fmla="val 51494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67" name="Google Shape;7567;p50"/>
            <p:cNvCxnSpPr>
              <a:stCxn id="7565" idx="6"/>
              <a:endCxn id="7562" idx="2"/>
            </p:cNvCxnSpPr>
            <p:nvPr/>
          </p:nvCxnSpPr>
          <p:spPr>
            <a:xfrm>
              <a:off x="5295004" y="2892753"/>
              <a:ext cx="945900" cy="7914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68" name="Google Shape;7568;p50"/>
            <p:cNvCxnSpPr>
              <a:stCxn id="7565" idx="6"/>
              <a:endCxn id="7559" idx="2"/>
            </p:cNvCxnSpPr>
            <p:nvPr/>
          </p:nvCxnSpPr>
          <p:spPr>
            <a:xfrm rot="10800000" flipH="1">
              <a:off x="5295004" y="2891853"/>
              <a:ext cx="945900" cy="9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69" name="Google Shape;7569;p50"/>
            <p:cNvSpPr txBox="1"/>
            <p:nvPr/>
          </p:nvSpPr>
          <p:spPr>
            <a:xfrm>
              <a:off x="3800713" y="2579408"/>
              <a:ext cx="995400" cy="6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1">
                <a:solidFill>
                  <a:srgbClr val="213B55"/>
                </a:solidFill>
              </a:endParaRPr>
            </a:p>
          </p:txBody>
        </p:sp>
      </p:grpSp>
      <p:sp>
        <p:nvSpPr>
          <p:cNvPr id="7570" name="Google Shape;7570;p50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时间线</a:t>
            </a:r>
            <a:r>
              <a:rPr lang="en-US" altLang="en-GB">
                <a:solidFill>
                  <a:schemeClr val="lt1"/>
                </a:solidFill>
              </a:rPr>
              <a:t>3</a:t>
            </a:r>
          </a:p>
        </p:txBody>
      </p:sp>
      <p:grpSp>
        <p:nvGrpSpPr>
          <p:cNvPr id="7571" name="Google Shape;7571;p50"/>
          <p:cNvGrpSpPr/>
          <p:nvPr/>
        </p:nvGrpSpPr>
        <p:grpSpPr>
          <a:xfrm>
            <a:off x="1034567" y="1585529"/>
            <a:ext cx="1655700" cy="2573428"/>
            <a:chOff x="1048350" y="1585529"/>
            <a:chExt cx="1655700" cy="2573428"/>
          </a:xfrm>
        </p:grpSpPr>
        <p:sp>
          <p:nvSpPr>
            <p:cNvPr id="7572" name="Google Shape;7572;p50"/>
            <p:cNvSpPr/>
            <p:nvPr/>
          </p:nvSpPr>
          <p:spPr>
            <a:xfrm>
              <a:off x="1048350" y="4004861"/>
              <a:ext cx="1655700" cy="73800"/>
            </a:xfrm>
            <a:prstGeom prst="rect">
              <a:avLst/>
            </a:pr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50"/>
            <p:cNvSpPr/>
            <p:nvPr/>
          </p:nvSpPr>
          <p:spPr>
            <a:xfrm>
              <a:off x="1210102" y="2572331"/>
              <a:ext cx="1332000" cy="1131600"/>
            </a:xfrm>
            <a:prstGeom prst="roundRect">
              <a:avLst>
                <a:gd name="adj" fmla="val 16667"/>
              </a:avLst>
            </a:prstGeom>
            <a:solidFill>
              <a:srgbClr val="A5B7C6"/>
            </a:solidFill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50"/>
            <p:cNvSpPr/>
            <p:nvPr/>
          </p:nvSpPr>
          <p:spPr>
            <a:xfrm>
              <a:off x="1759085" y="3924657"/>
              <a:ext cx="234300" cy="234300"/>
            </a:xfrm>
            <a:prstGeom prst="ellipse">
              <a:avLst/>
            </a:prstGeom>
            <a:solidFill>
              <a:srgbClr val="0E2A47"/>
            </a:solidFill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75" name="Google Shape;7575;p50"/>
            <p:cNvCxnSpPr/>
            <p:nvPr/>
          </p:nvCxnSpPr>
          <p:spPr>
            <a:xfrm>
              <a:off x="1876179" y="3703780"/>
              <a:ext cx="0" cy="2208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76" name="Google Shape;7576;p50"/>
            <p:cNvSpPr txBox="1"/>
            <p:nvPr/>
          </p:nvSpPr>
          <p:spPr>
            <a:xfrm>
              <a:off x="1297270" y="3057459"/>
              <a:ext cx="1157605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200">
                  <a:solidFill>
                    <a:srgbClr val="40566D"/>
                  </a:solidFill>
                </a:rPr>
                <a:t>第七周</a:t>
              </a:r>
              <a:r>
                <a:rPr lang="en-US" altLang="en-GB" sz="1200">
                  <a:solidFill>
                    <a:srgbClr val="40566D"/>
                  </a:solidFill>
                </a:rPr>
                <a:t>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>
                  <a:solidFill>
                    <a:srgbClr val="40566D"/>
                  </a:solidFill>
                </a:rPr>
                <a:t>-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>
                  <a:solidFill>
                    <a:srgbClr val="40566D"/>
                  </a:solidFill>
                </a:rPr>
                <a:t>11月5日前</a:t>
              </a:r>
            </a:p>
          </p:txBody>
        </p:sp>
        <p:sp>
          <p:nvSpPr>
            <p:cNvPr id="7577" name="Google Shape;7577;p50"/>
            <p:cNvSpPr txBox="1"/>
            <p:nvPr/>
          </p:nvSpPr>
          <p:spPr>
            <a:xfrm>
              <a:off x="1454136" y="2735931"/>
              <a:ext cx="8442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200" b="1">
                  <a:solidFill>
                    <a:srgbClr val="40566D"/>
                  </a:solidFill>
                </a:rPr>
                <a:t>阶段</a:t>
              </a:r>
              <a:r>
                <a:rPr lang="en-GB" sz="1200" b="1">
                  <a:solidFill>
                    <a:srgbClr val="40566D"/>
                  </a:solidFill>
                </a:rPr>
                <a:t> </a:t>
              </a:r>
              <a:r>
                <a:rPr lang="en-US" altLang="en-GB" sz="1200" b="1">
                  <a:solidFill>
                    <a:srgbClr val="40566D"/>
                  </a:solidFill>
                </a:rPr>
                <a:t>3</a:t>
              </a:r>
            </a:p>
          </p:txBody>
        </p:sp>
        <p:cxnSp>
          <p:nvCxnSpPr>
            <p:cNvPr id="7578" name="Google Shape;7578;p50"/>
            <p:cNvCxnSpPr/>
            <p:nvPr/>
          </p:nvCxnSpPr>
          <p:spPr>
            <a:xfrm>
              <a:off x="1876201" y="2351463"/>
              <a:ext cx="0" cy="2208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579" name="Google Shape;7579;p50"/>
            <p:cNvGrpSpPr/>
            <p:nvPr/>
          </p:nvGrpSpPr>
          <p:grpSpPr>
            <a:xfrm>
              <a:off x="1494592" y="1585529"/>
              <a:ext cx="763219" cy="763219"/>
              <a:chOff x="4049800" y="640400"/>
              <a:chExt cx="858900" cy="858900"/>
            </a:xfrm>
          </p:grpSpPr>
          <p:sp>
            <p:nvSpPr>
              <p:cNvPr id="7580" name="Google Shape;7580;p50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1951"/>
                </a:avLst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50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16133799"/>
                  <a:gd name="adj2" fmla="val 9198387"/>
                  <a:gd name="adj3" fmla="val 11078"/>
                </a:avLst>
              </a:prstGeom>
              <a:solidFill>
                <a:srgbClr val="A5B7C6"/>
              </a:solidFill>
              <a:ln w="19050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582" name="Google Shape;7582;p50"/>
            <p:cNvCxnSpPr>
              <a:stCxn id="7580" idx="4"/>
            </p:cNvCxnSpPr>
            <p:nvPr/>
          </p:nvCxnSpPr>
          <p:spPr>
            <a:xfrm>
              <a:off x="1876201" y="2348748"/>
              <a:ext cx="0" cy="2208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83" name="Google Shape;7583;p50"/>
            <p:cNvSpPr txBox="1"/>
            <p:nvPr/>
          </p:nvSpPr>
          <p:spPr>
            <a:xfrm>
              <a:off x="1585964" y="1784457"/>
              <a:ext cx="5805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300" b="1">
                  <a:solidFill>
                    <a:srgbClr val="A5B7C6"/>
                  </a:solidFill>
                </a:rPr>
                <a:t>65</a:t>
              </a:r>
              <a:r>
                <a:rPr lang="en-GB" sz="1300" b="1">
                  <a:solidFill>
                    <a:srgbClr val="A5B7C6"/>
                  </a:solidFill>
                </a:rPr>
                <a:t>%</a:t>
              </a:r>
              <a:endParaRPr sz="1300" b="1">
                <a:solidFill>
                  <a:srgbClr val="A5B7C6"/>
                </a:solidFill>
              </a:endParaRPr>
            </a:p>
          </p:txBody>
        </p:sp>
        <p:cxnSp>
          <p:nvCxnSpPr>
            <p:cNvPr id="7584" name="Google Shape;7584;p50"/>
            <p:cNvCxnSpPr/>
            <p:nvPr/>
          </p:nvCxnSpPr>
          <p:spPr>
            <a:xfrm>
              <a:off x="1621737" y="2989637"/>
              <a:ext cx="508800" cy="0"/>
            </a:xfrm>
            <a:prstGeom prst="straightConnector1">
              <a:avLst/>
            </a:prstGeom>
            <a:noFill/>
            <a:ln w="19050" cap="flat" cmpd="sng">
              <a:solidFill>
                <a:srgbClr val="40566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6" name="图片 105"/>
          <p:cNvPicPr/>
          <p:nvPr/>
        </p:nvPicPr>
        <p:blipFill>
          <a:blip r:embed="rId3"/>
          <a:stretch>
            <a:fillRect/>
          </a:stretch>
        </p:blipFill>
        <p:spPr>
          <a:xfrm>
            <a:off x="3160395" y="3003550"/>
            <a:ext cx="2247900" cy="7004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4"/>
          <a:stretch>
            <a:fillRect/>
          </a:stretch>
        </p:blipFill>
        <p:spPr>
          <a:xfrm>
            <a:off x="3856040" y="1771022"/>
            <a:ext cx="1989455" cy="12496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197" y="1826700"/>
            <a:ext cx="1253974" cy="104260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3" name="Google Shape;7543;p50"/>
          <p:cNvGrpSpPr/>
          <p:nvPr/>
        </p:nvGrpSpPr>
        <p:grpSpPr>
          <a:xfrm>
            <a:off x="3425572" y="1912668"/>
            <a:ext cx="4680058" cy="1920625"/>
            <a:chOff x="3439355" y="1932440"/>
            <a:chExt cx="4680058" cy="1920625"/>
          </a:xfrm>
        </p:grpSpPr>
        <p:cxnSp>
          <p:nvCxnSpPr>
            <p:cNvPr id="7568" name="Google Shape;7568;p50"/>
            <p:cNvCxnSpPr>
              <a:cxnSpLocks/>
              <a:stCxn id="7565" idx="6"/>
            </p:cNvCxnSpPr>
            <p:nvPr/>
          </p:nvCxnSpPr>
          <p:spPr>
            <a:xfrm>
              <a:off x="5295004" y="2892753"/>
              <a:ext cx="977294" cy="421424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44" name="Google Shape;7544;p50"/>
            <p:cNvSpPr/>
            <p:nvPr/>
          </p:nvSpPr>
          <p:spPr>
            <a:xfrm>
              <a:off x="6577113" y="2043508"/>
              <a:ext cx="1542300" cy="702000"/>
            </a:xfrm>
            <a:prstGeom prst="roundRect">
              <a:avLst>
                <a:gd name="adj" fmla="val 1666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50"/>
            <p:cNvSpPr txBox="1"/>
            <p:nvPr/>
          </p:nvSpPr>
          <p:spPr>
            <a:xfrm>
              <a:off x="6847104" y="2225375"/>
              <a:ext cx="1194435" cy="441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213B55"/>
                  </a:solidFill>
                  <a:sym typeface="+mn-ea"/>
                </a:rPr>
                <a:t>1. </a:t>
              </a:r>
              <a:r>
                <a:rPr lang="en-GB" sz="900" err="1">
                  <a:solidFill>
                    <a:srgbClr val="213B55"/>
                  </a:solidFill>
                  <a:sym typeface="+mn-ea"/>
                </a:rPr>
                <a:t>完成微信小程序</a:t>
              </a:r>
              <a:r>
                <a:rPr lang="zh-CN" altLang="en-GB" sz="900">
                  <a:solidFill>
                    <a:srgbClr val="213B55"/>
                  </a:solidFill>
                  <a:sym typeface="+mn-ea"/>
                </a:rPr>
                <a:t>的开发与测试</a:t>
              </a:r>
              <a:endParaRPr sz="900">
                <a:solidFill>
                  <a:srgbClr val="213B55"/>
                </a:solidFill>
              </a:endParaRPr>
            </a:p>
          </p:txBody>
        </p:sp>
        <p:sp>
          <p:nvSpPr>
            <p:cNvPr id="7546" name="Google Shape;7546;p50"/>
            <p:cNvSpPr/>
            <p:nvPr/>
          </p:nvSpPr>
          <p:spPr>
            <a:xfrm>
              <a:off x="6577113" y="2961303"/>
              <a:ext cx="1542300" cy="702000"/>
            </a:xfrm>
            <a:prstGeom prst="roundRect">
              <a:avLst>
                <a:gd name="adj" fmla="val 1666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50"/>
            <p:cNvSpPr txBox="1"/>
            <p:nvPr/>
          </p:nvSpPr>
          <p:spPr>
            <a:xfrm>
              <a:off x="6847104" y="3103465"/>
              <a:ext cx="1244600" cy="441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213B55"/>
                  </a:solidFill>
                  <a:sym typeface="+mn-ea"/>
                </a:rPr>
                <a:t>2. </a:t>
              </a:r>
              <a:r>
                <a:rPr lang="zh-CN" altLang="en-GB" sz="900">
                  <a:solidFill>
                    <a:srgbClr val="213B55"/>
                  </a:solidFill>
                  <a:sym typeface="+mn-ea"/>
                </a:rPr>
                <a:t>完成Android APP的开发与测试</a:t>
              </a:r>
              <a:endParaRPr sz="900">
                <a:solidFill>
                  <a:srgbClr val="213B55"/>
                </a:solidFill>
              </a:endParaRPr>
            </a:p>
          </p:txBody>
        </p:sp>
        <p:sp>
          <p:nvSpPr>
            <p:cNvPr id="7550" name="Google Shape;7550;p50"/>
            <p:cNvSpPr/>
            <p:nvPr/>
          </p:nvSpPr>
          <p:spPr>
            <a:xfrm>
              <a:off x="3439355" y="1997865"/>
              <a:ext cx="1788300" cy="1788300"/>
            </a:xfrm>
            <a:prstGeom prst="arc">
              <a:avLst>
                <a:gd name="adj1" fmla="val 16200000"/>
                <a:gd name="adj2" fmla="val 5298411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51" name="Google Shape;7551;p50"/>
            <p:cNvGrpSpPr/>
            <p:nvPr/>
          </p:nvGrpSpPr>
          <p:grpSpPr>
            <a:xfrm>
              <a:off x="3576486" y="2170831"/>
              <a:ext cx="1443832" cy="1443832"/>
              <a:chOff x="5681300" y="2527788"/>
              <a:chExt cx="805800" cy="805800"/>
            </a:xfrm>
          </p:grpSpPr>
          <p:sp>
            <p:nvSpPr>
              <p:cNvPr id="7552" name="Google Shape;7552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4308318"/>
                  <a:gd name="adj2" fmla="val 16200000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54" name="Google Shape;7554;p50"/>
            <p:cNvGrpSpPr/>
            <p:nvPr/>
          </p:nvGrpSpPr>
          <p:grpSpPr>
            <a:xfrm>
              <a:off x="6256278" y="2069540"/>
              <a:ext cx="634128" cy="628956"/>
              <a:chOff x="5701094" y="2891646"/>
              <a:chExt cx="815494" cy="808843"/>
            </a:xfrm>
          </p:grpSpPr>
          <p:sp>
            <p:nvSpPr>
              <p:cNvPr id="7555" name="Google Shape;7555;p50"/>
              <p:cNvSpPr/>
              <p:nvPr/>
            </p:nvSpPr>
            <p:spPr>
              <a:xfrm>
                <a:off x="5701094" y="2891646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50"/>
              <p:cNvSpPr/>
              <p:nvPr/>
            </p:nvSpPr>
            <p:spPr>
              <a:xfrm>
                <a:off x="5710788" y="2894689"/>
                <a:ext cx="805800" cy="805800"/>
              </a:xfrm>
              <a:prstGeom prst="pie">
                <a:avLst>
                  <a:gd name="adj1" fmla="val 12271918"/>
                  <a:gd name="adj2" fmla="val 1620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57" name="Google Shape;7557;p50"/>
            <p:cNvGrpSpPr/>
            <p:nvPr/>
          </p:nvGrpSpPr>
          <p:grpSpPr>
            <a:xfrm>
              <a:off x="6251129" y="2994464"/>
              <a:ext cx="629740" cy="630398"/>
              <a:chOff x="5694479" y="3062458"/>
              <a:chExt cx="809852" cy="810697"/>
            </a:xfrm>
          </p:grpSpPr>
          <p:sp>
            <p:nvSpPr>
              <p:cNvPr id="7558" name="Google Shape;7558;p50"/>
              <p:cNvSpPr/>
              <p:nvPr/>
            </p:nvSpPr>
            <p:spPr>
              <a:xfrm>
                <a:off x="5698532" y="3067355"/>
                <a:ext cx="805799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50"/>
              <p:cNvSpPr/>
              <p:nvPr/>
            </p:nvSpPr>
            <p:spPr>
              <a:xfrm>
                <a:off x="5694479" y="3062458"/>
                <a:ext cx="805800" cy="805800"/>
              </a:xfrm>
              <a:prstGeom prst="pie">
                <a:avLst>
                  <a:gd name="adj1" fmla="val 9253407"/>
                  <a:gd name="adj2" fmla="val 16200000"/>
                </a:avLst>
              </a:pr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63" name="Google Shape;7563;p50"/>
            <p:cNvSpPr/>
            <p:nvPr/>
          </p:nvSpPr>
          <p:spPr>
            <a:xfrm>
              <a:off x="4229854" y="1932440"/>
              <a:ext cx="137100" cy="1371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50"/>
            <p:cNvSpPr/>
            <p:nvPr/>
          </p:nvSpPr>
          <p:spPr>
            <a:xfrm>
              <a:off x="4229854" y="3715965"/>
              <a:ext cx="137100" cy="1371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50"/>
            <p:cNvSpPr/>
            <p:nvPr/>
          </p:nvSpPr>
          <p:spPr>
            <a:xfrm>
              <a:off x="5157904" y="2824203"/>
              <a:ext cx="137100" cy="1371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66" name="Google Shape;7566;p50"/>
            <p:cNvCxnSpPr>
              <a:cxnSpLocks/>
              <a:stCxn id="7565" idx="6"/>
            </p:cNvCxnSpPr>
            <p:nvPr/>
          </p:nvCxnSpPr>
          <p:spPr>
            <a:xfrm flipV="1">
              <a:off x="5295004" y="2368520"/>
              <a:ext cx="977294" cy="524233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69" name="Google Shape;7569;p50"/>
            <p:cNvSpPr txBox="1"/>
            <p:nvPr/>
          </p:nvSpPr>
          <p:spPr>
            <a:xfrm>
              <a:off x="3800713" y="2579408"/>
              <a:ext cx="995400" cy="6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1">
                <a:solidFill>
                  <a:srgbClr val="213B55"/>
                </a:solidFill>
              </a:endParaRPr>
            </a:p>
          </p:txBody>
        </p:sp>
      </p:grpSp>
      <p:sp>
        <p:nvSpPr>
          <p:cNvPr id="7570" name="Google Shape;7570;p50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时间线</a:t>
            </a:r>
            <a:r>
              <a:rPr lang="en-US" altLang="en-GB">
                <a:solidFill>
                  <a:schemeClr val="lt1"/>
                </a:solidFill>
              </a:rPr>
              <a:t>4</a:t>
            </a:r>
          </a:p>
        </p:txBody>
      </p:sp>
      <p:grpSp>
        <p:nvGrpSpPr>
          <p:cNvPr id="7571" name="Google Shape;7571;p50"/>
          <p:cNvGrpSpPr/>
          <p:nvPr/>
        </p:nvGrpSpPr>
        <p:grpSpPr>
          <a:xfrm>
            <a:off x="1034567" y="1585529"/>
            <a:ext cx="1655700" cy="2573428"/>
            <a:chOff x="1048350" y="1585529"/>
            <a:chExt cx="1655700" cy="2573428"/>
          </a:xfrm>
        </p:grpSpPr>
        <p:sp>
          <p:nvSpPr>
            <p:cNvPr id="7572" name="Google Shape;7572;p50"/>
            <p:cNvSpPr/>
            <p:nvPr/>
          </p:nvSpPr>
          <p:spPr>
            <a:xfrm>
              <a:off x="1048350" y="4004861"/>
              <a:ext cx="1655700" cy="73800"/>
            </a:xfrm>
            <a:prstGeom prst="rect">
              <a:avLst/>
            </a:pr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50"/>
            <p:cNvSpPr/>
            <p:nvPr/>
          </p:nvSpPr>
          <p:spPr>
            <a:xfrm>
              <a:off x="1210102" y="2572331"/>
              <a:ext cx="1332000" cy="1131600"/>
            </a:xfrm>
            <a:prstGeom prst="roundRect">
              <a:avLst>
                <a:gd name="adj" fmla="val 16667"/>
              </a:avLst>
            </a:prstGeom>
            <a:solidFill>
              <a:srgbClr val="A5B7C6"/>
            </a:solidFill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50"/>
            <p:cNvSpPr/>
            <p:nvPr/>
          </p:nvSpPr>
          <p:spPr>
            <a:xfrm>
              <a:off x="1759085" y="3924657"/>
              <a:ext cx="234300" cy="234300"/>
            </a:xfrm>
            <a:prstGeom prst="ellipse">
              <a:avLst/>
            </a:prstGeom>
            <a:solidFill>
              <a:srgbClr val="0E2A47"/>
            </a:solidFill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75" name="Google Shape;7575;p50"/>
            <p:cNvCxnSpPr/>
            <p:nvPr/>
          </p:nvCxnSpPr>
          <p:spPr>
            <a:xfrm>
              <a:off x="1876179" y="3703780"/>
              <a:ext cx="0" cy="2208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76" name="Google Shape;7576;p50"/>
            <p:cNvSpPr txBox="1"/>
            <p:nvPr/>
          </p:nvSpPr>
          <p:spPr>
            <a:xfrm>
              <a:off x="1297270" y="3057459"/>
              <a:ext cx="1157605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200">
                  <a:solidFill>
                    <a:srgbClr val="40566D"/>
                  </a:solidFill>
                </a:rPr>
                <a:t>第</a:t>
              </a:r>
              <a:r>
                <a:rPr lang="zh-CN" altLang="en-US" sz="1200">
                  <a:solidFill>
                    <a:srgbClr val="40566D"/>
                  </a:solidFill>
                </a:rPr>
                <a:t>八</a:t>
              </a:r>
              <a:r>
                <a:rPr lang="en-US" altLang="zh-CN" sz="1200">
                  <a:solidFill>
                    <a:srgbClr val="40566D"/>
                  </a:solidFill>
                </a:rPr>
                <a:t>-</a:t>
              </a:r>
              <a:r>
                <a:rPr lang="zh-CN" sz="1200">
                  <a:solidFill>
                    <a:srgbClr val="40566D"/>
                  </a:solidFill>
                </a:rPr>
                <a:t>十</a:t>
              </a:r>
              <a:r>
                <a:rPr sz="1200">
                  <a:solidFill>
                    <a:srgbClr val="40566D"/>
                  </a:solidFill>
                </a:rPr>
                <a:t>周</a:t>
              </a:r>
              <a:r>
                <a:rPr lang="en-US" altLang="en-GB" sz="1200">
                  <a:solidFill>
                    <a:srgbClr val="40566D"/>
                  </a:solidFill>
                </a:rPr>
                <a:t>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en-GB" sz="1200">
                <a:solidFill>
                  <a:srgbClr val="40566D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>
                  <a:solidFill>
                    <a:srgbClr val="40566D"/>
                  </a:solidFill>
                </a:rPr>
                <a:t>11月26日前</a:t>
              </a:r>
            </a:p>
          </p:txBody>
        </p:sp>
        <p:sp>
          <p:nvSpPr>
            <p:cNvPr id="7577" name="Google Shape;7577;p50"/>
            <p:cNvSpPr txBox="1"/>
            <p:nvPr/>
          </p:nvSpPr>
          <p:spPr>
            <a:xfrm>
              <a:off x="1454136" y="2735931"/>
              <a:ext cx="8442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200" b="1">
                  <a:solidFill>
                    <a:srgbClr val="40566D"/>
                  </a:solidFill>
                </a:rPr>
                <a:t>阶段</a:t>
              </a:r>
              <a:r>
                <a:rPr lang="en-GB" sz="1200" b="1">
                  <a:solidFill>
                    <a:srgbClr val="40566D"/>
                  </a:solidFill>
                </a:rPr>
                <a:t> </a:t>
              </a:r>
              <a:r>
                <a:rPr lang="en-US" altLang="en-GB" sz="1200" b="1">
                  <a:solidFill>
                    <a:srgbClr val="40566D"/>
                  </a:solidFill>
                </a:rPr>
                <a:t>4</a:t>
              </a:r>
            </a:p>
          </p:txBody>
        </p:sp>
        <p:cxnSp>
          <p:nvCxnSpPr>
            <p:cNvPr id="7578" name="Google Shape;7578;p50"/>
            <p:cNvCxnSpPr/>
            <p:nvPr/>
          </p:nvCxnSpPr>
          <p:spPr>
            <a:xfrm>
              <a:off x="1876201" y="2351463"/>
              <a:ext cx="0" cy="2208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579" name="Google Shape;7579;p50"/>
            <p:cNvGrpSpPr/>
            <p:nvPr/>
          </p:nvGrpSpPr>
          <p:grpSpPr>
            <a:xfrm>
              <a:off x="1494592" y="1585529"/>
              <a:ext cx="763219" cy="763219"/>
              <a:chOff x="4049800" y="640400"/>
              <a:chExt cx="858900" cy="858900"/>
            </a:xfrm>
          </p:grpSpPr>
          <p:sp>
            <p:nvSpPr>
              <p:cNvPr id="7580" name="Google Shape;7580;p50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1951"/>
                </a:avLst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50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16133799"/>
                  <a:gd name="adj2" fmla="val 14103449"/>
                  <a:gd name="adj3" fmla="val 13983"/>
                </a:avLst>
              </a:prstGeom>
              <a:solidFill>
                <a:srgbClr val="A5B7C6"/>
              </a:solidFill>
              <a:ln w="19050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582" name="Google Shape;7582;p50"/>
            <p:cNvCxnSpPr>
              <a:stCxn id="7580" idx="4"/>
            </p:cNvCxnSpPr>
            <p:nvPr/>
          </p:nvCxnSpPr>
          <p:spPr>
            <a:xfrm>
              <a:off x="1876201" y="2348748"/>
              <a:ext cx="0" cy="2208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83" name="Google Shape;7583;p50"/>
            <p:cNvSpPr txBox="1"/>
            <p:nvPr/>
          </p:nvSpPr>
          <p:spPr>
            <a:xfrm>
              <a:off x="1585964" y="1784457"/>
              <a:ext cx="5805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300" b="1">
                  <a:solidFill>
                    <a:srgbClr val="A5B7C6"/>
                  </a:solidFill>
                </a:rPr>
                <a:t>90</a:t>
              </a:r>
              <a:r>
                <a:rPr lang="en-GB" sz="1300" b="1">
                  <a:solidFill>
                    <a:srgbClr val="A5B7C6"/>
                  </a:solidFill>
                </a:rPr>
                <a:t>%</a:t>
              </a:r>
              <a:endParaRPr sz="1300" b="1">
                <a:solidFill>
                  <a:srgbClr val="A5B7C6"/>
                </a:solidFill>
              </a:endParaRPr>
            </a:p>
          </p:txBody>
        </p:sp>
        <p:cxnSp>
          <p:nvCxnSpPr>
            <p:cNvPr id="7584" name="Google Shape;7584;p50"/>
            <p:cNvCxnSpPr/>
            <p:nvPr/>
          </p:nvCxnSpPr>
          <p:spPr>
            <a:xfrm>
              <a:off x="1621737" y="2989637"/>
              <a:ext cx="508800" cy="0"/>
            </a:xfrm>
            <a:prstGeom prst="straightConnector1">
              <a:avLst/>
            </a:prstGeom>
            <a:noFill/>
            <a:ln w="19050" cap="flat" cmpd="sng">
              <a:solidFill>
                <a:srgbClr val="40566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9" name="图片 108"/>
          <p:cNvPicPr/>
          <p:nvPr/>
        </p:nvPicPr>
        <p:blipFill>
          <a:blip r:embed="rId3"/>
          <a:stretch>
            <a:fillRect/>
          </a:stretch>
        </p:blipFill>
        <p:spPr>
          <a:xfrm>
            <a:off x="3667760" y="1585595"/>
            <a:ext cx="1242695" cy="12642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4"/>
          <a:stretch>
            <a:fillRect/>
          </a:stretch>
        </p:blipFill>
        <p:spPr>
          <a:xfrm>
            <a:off x="3267340" y="2846331"/>
            <a:ext cx="1982470" cy="9994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3" name="Google Shape;7543;p50"/>
          <p:cNvGrpSpPr/>
          <p:nvPr/>
        </p:nvGrpSpPr>
        <p:grpSpPr>
          <a:xfrm>
            <a:off x="3425572" y="1729143"/>
            <a:ext cx="4683760" cy="2286200"/>
            <a:chOff x="3439355" y="1748915"/>
            <a:chExt cx="4683760" cy="2286200"/>
          </a:xfrm>
        </p:grpSpPr>
        <p:sp>
          <p:nvSpPr>
            <p:cNvPr id="7544" name="Google Shape;7544;p50"/>
            <p:cNvSpPr/>
            <p:nvPr/>
          </p:nvSpPr>
          <p:spPr>
            <a:xfrm>
              <a:off x="6549404" y="1748915"/>
              <a:ext cx="1542300" cy="702000"/>
            </a:xfrm>
            <a:prstGeom prst="roundRect">
              <a:avLst>
                <a:gd name="adj" fmla="val 1666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50"/>
            <p:cNvSpPr txBox="1"/>
            <p:nvPr/>
          </p:nvSpPr>
          <p:spPr>
            <a:xfrm>
              <a:off x="6867085" y="1879090"/>
              <a:ext cx="1194435" cy="441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900">
                  <a:solidFill>
                    <a:srgbClr val="213B55"/>
                  </a:solidFill>
                  <a:sym typeface="+mn-ea"/>
                </a:rPr>
                <a:t>1. </a:t>
              </a:r>
              <a:r>
                <a:rPr sz="900" err="1">
                  <a:solidFill>
                    <a:srgbClr val="213B55"/>
                  </a:solidFill>
                  <a:sym typeface="+mn-ea"/>
                </a:rPr>
                <a:t>绘制</a:t>
              </a:r>
              <a:r>
                <a:rPr lang="zh-CN" altLang="en-US" sz="900">
                  <a:solidFill>
                    <a:srgbClr val="213B55"/>
                  </a:solidFill>
                  <a:sym typeface="+mn-ea"/>
                </a:rPr>
                <a:t>数据库、业务逻辑示意图</a:t>
              </a:r>
              <a:endParaRPr lang="zh-CN" altLang="en-GB" sz="900">
                <a:solidFill>
                  <a:srgbClr val="213B55"/>
                </a:solidFill>
              </a:endParaRPr>
            </a:p>
          </p:txBody>
        </p:sp>
        <p:sp>
          <p:nvSpPr>
            <p:cNvPr id="7546" name="Google Shape;7546;p50"/>
            <p:cNvSpPr/>
            <p:nvPr/>
          </p:nvSpPr>
          <p:spPr>
            <a:xfrm>
              <a:off x="6549404" y="2541015"/>
              <a:ext cx="1542300" cy="702000"/>
            </a:xfrm>
            <a:prstGeom prst="roundRect">
              <a:avLst>
                <a:gd name="adj" fmla="val 1666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50"/>
            <p:cNvSpPr txBox="1"/>
            <p:nvPr/>
          </p:nvSpPr>
          <p:spPr>
            <a:xfrm>
              <a:off x="6878515" y="2670935"/>
              <a:ext cx="1244600" cy="441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900">
                  <a:solidFill>
                    <a:srgbClr val="213B55"/>
                  </a:solidFill>
                  <a:sym typeface="+mn-ea"/>
                </a:rPr>
                <a:t>2. 撰写报告</a:t>
              </a:r>
              <a:endParaRPr lang="zh-CN" altLang="en-GB" sz="900">
                <a:solidFill>
                  <a:srgbClr val="213B55"/>
                </a:solidFill>
              </a:endParaRPr>
            </a:p>
          </p:txBody>
        </p:sp>
        <p:sp>
          <p:nvSpPr>
            <p:cNvPr id="7548" name="Google Shape;7548;p50"/>
            <p:cNvSpPr/>
            <p:nvPr/>
          </p:nvSpPr>
          <p:spPr>
            <a:xfrm>
              <a:off x="6549404" y="3333115"/>
              <a:ext cx="1542300" cy="702000"/>
            </a:xfrm>
            <a:prstGeom prst="roundRect">
              <a:avLst>
                <a:gd name="adj" fmla="val 1666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50"/>
            <p:cNvSpPr txBox="1"/>
            <p:nvPr/>
          </p:nvSpPr>
          <p:spPr>
            <a:xfrm>
              <a:off x="6878515" y="3463415"/>
              <a:ext cx="1244600" cy="441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213B55"/>
                  </a:solidFill>
                  <a:sym typeface="+mn-ea"/>
                </a:rPr>
                <a:t>3.</a:t>
              </a:r>
              <a:r>
                <a:rPr lang="zh-CN" altLang="en-GB" sz="900">
                  <a:solidFill>
                    <a:srgbClr val="213B55"/>
                  </a:solidFill>
                  <a:sym typeface="+mn-ea"/>
                </a:rPr>
                <a:t>准备答辩</a:t>
              </a:r>
              <a:r>
                <a:rPr lang="en-GB" sz="900">
                  <a:solidFill>
                    <a:srgbClr val="213B55"/>
                  </a:solidFill>
                  <a:sym typeface="+mn-ea"/>
                </a:rPr>
                <a:t> </a:t>
              </a:r>
              <a:endParaRPr lang="zh-CN" altLang="en-GB" sz="900">
                <a:solidFill>
                  <a:srgbClr val="213B55"/>
                </a:solidFill>
              </a:endParaRPr>
            </a:p>
          </p:txBody>
        </p:sp>
        <p:sp>
          <p:nvSpPr>
            <p:cNvPr id="7550" name="Google Shape;7550;p50"/>
            <p:cNvSpPr/>
            <p:nvPr/>
          </p:nvSpPr>
          <p:spPr>
            <a:xfrm>
              <a:off x="3439355" y="1997865"/>
              <a:ext cx="1788300" cy="1788300"/>
            </a:xfrm>
            <a:prstGeom prst="arc">
              <a:avLst>
                <a:gd name="adj1" fmla="val 16200000"/>
                <a:gd name="adj2" fmla="val 5298411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51" name="Google Shape;7551;p50"/>
            <p:cNvGrpSpPr/>
            <p:nvPr/>
          </p:nvGrpSpPr>
          <p:grpSpPr>
            <a:xfrm>
              <a:off x="3576486" y="2170831"/>
              <a:ext cx="1444466" cy="1443832"/>
              <a:chOff x="5681300" y="2527788"/>
              <a:chExt cx="806154" cy="805800"/>
            </a:xfrm>
          </p:grpSpPr>
          <p:sp>
            <p:nvSpPr>
              <p:cNvPr id="7552" name="Google Shape;7552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50"/>
              <p:cNvSpPr/>
              <p:nvPr/>
            </p:nvSpPr>
            <p:spPr>
              <a:xfrm>
                <a:off x="5681654" y="2527788"/>
                <a:ext cx="805800" cy="805800"/>
              </a:xfrm>
              <a:prstGeom prst="pie">
                <a:avLst>
                  <a:gd name="adj1" fmla="val 16134071"/>
                  <a:gd name="adj2" fmla="val 16138254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54" name="Google Shape;7554;p50"/>
            <p:cNvGrpSpPr/>
            <p:nvPr/>
          </p:nvGrpSpPr>
          <p:grpSpPr>
            <a:xfrm>
              <a:off x="6240887" y="1786604"/>
              <a:ext cx="626590" cy="626590"/>
              <a:chOff x="5681300" y="2527788"/>
              <a:chExt cx="805800" cy="805800"/>
            </a:xfrm>
          </p:grpSpPr>
          <p:sp>
            <p:nvSpPr>
              <p:cNvPr id="7555" name="Google Shape;7555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2271918"/>
                  <a:gd name="adj2" fmla="val 1620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57" name="Google Shape;7557;p50"/>
            <p:cNvGrpSpPr/>
            <p:nvPr/>
          </p:nvGrpSpPr>
          <p:grpSpPr>
            <a:xfrm>
              <a:off x="6240887" y="2578704"/>
              <a:ext cx="626590" cy="626590"/>
              <a:chOff x="5681300" y="2527788"/>
              <a:chExt cx="805800" cy="805800"/>
            </a:xfrm>
          </p:grpSpPr>
          <p:sp>
            <p:nvSpPr>
              <p:cNvPr id="7558" name="Google Shape;7558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9253407"/>
                  <a:gd name="adj2" fmla="val 16200000"/>
                </a:avLst>
              </a:pr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60" name="Google Shape;7560;p50"/>
            <p:cNvGrpSpPr/>
            <p:nvPr/>
          </p:nvGrpSpPr>
          <p:grpSpPr>
            <a:xfrm>
              <a:off x="6240887" y="3370804"/>
              <a:ext cx="626590" cy="626590"/>
              <a:chOff x="5681300" y="2527788"/>
              <a:chExt cx="805800" cy="805800"/>
            </a:xfrm>
          </p:grpSpPr>
          <p:sp>
            <p:nvSpPr>
              <p:cNvPr id="7561" name="Google Shape;7561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5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5544305"/>
                  <a:gd name="adj2" fmla="val 16200000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63" name="Google Shape;7563;p50"/>
            <p:cNvSpPr/>
            <p:nvPr/>
          </p:nvSpPr>
          <p:spPr>
            <a:xfrm>
              <a:off x="4229854" y="1932440"/>
              <a:ext cx="137100" cy="1371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50"/>
            <p:cNvSpPr/>
            <p:nvPr/>
          </p:nvSpPr>
          <p:spPr>
            <a:xfrm>
              <a:off x="4229854" y="3715965"/>
              <a:ext cx="137100" cy="1371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50"/>
            <p:cNvSpPr/>
            <p:nvPr/>
          </p:nvSpPr>
          <p:spPr>
            <a:xfrm>
              <a:off x="5157904" y="2824203"/>
              <a:ext cx="137100" cy="1371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66" name="Google Shape;7566;p50"/>
            <p:cNvCxnSpPr>
              <a:stCxn id="7565" idx="6"/>
              <a:endCxn id="7556" idx="2"/>
            </p:cNvCxnSpPr>
            <p:nvPr/>
          </p:nvCxnSpPr>
          <p:spPr>
            <a:xfrm rot="10800000" flipH="1">
              <a:off x="5295004" y="2099853"/>
              <a:ext cx="945900" cy="792900"/>
            </a:xfrm>
            <a:prstGeom prst="bentConnector3">
              <a:avLst>
                <a:gd name="adj1" fmla="val 51494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67" name="Google Shape;7567;p50"/>
            <p:cNvCxnSpPr>
              <a:stCxn id="7565" idx="6"/>
              <a:endCxn id="7562" idx="2"/>
            </p:cNvCxnSpPr>
            <p:nvPr/>
          </p:nvCxnSpPr>
          <p:spPr>
            <a:xfrm>
              <a:off x="5295004" y="2892753"/>
              <a:ext cx="945900" cy="7914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68" name="Google Shape;7568;p50"/>
            <p:cNvCxnSpPr>
              <a:stCxn id="7565" idx="6"/>
              <a:endCxn id="7559" idx="2"/>
            </p:cNvCxnSpPr>
            <p:nvPr/>
          </p:nvCxnSpPr>
          <p:spPr>
            <a:xfrm rot="10800000" flipH="1">
              <a:off x="5295004" y="2891853"/>
              <a:ext cx="945900" cy="9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69" name="Google Shape;7569;p50"/>
            <p:cNvSpPr txBox="1"/>
            <p:nvPr/>
          </p:nvSpPr>
          <p:spPr>
            <a:xfrm>
              <a:off x="3800713" y="2579408"/>
              <a:ext cx="995400" cy="6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1">
                <a:solidFill>
                  <a:srgbClr val="213B55"/>
                </a:solidFill>
              </a:endParaRPr>
            </a:p>
          </p:txBody>
        </p:sp>
      </p:grpSp>
      <p:sp>
        <p:nvSpPr>
          <p:cNvPr id="7570" name="Google Shape;7570;p50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时间线</a:t>
            </a:r>
            <a:r>
              <a:rPr lang="en-US" altLang="en-GB">
                <a:solidFill>
                  <a:schemeClr val="lt1"/>
                </a:solidFill>
              </a:rPr>
              <a:t>5</a:t>
            </a:r>
          </a:p>
        </p:txBody>
      </p:sp>
      <p:grpSp>
        <p:nvGrpSpPr>
          <p:cNvPr id="7571" name="Google Shape;7571;p50"/>
          <p:cNvGrpSpPr/>
          <p:nvPr/>
        </p:nvGrpSpPr>
        <p:grpSpPr>
          <a:xfrm>
            <a:off x="1034567" y="1585529"/>
            <a:ext cx="1655700" cy="2573428"/>
            <a:chOff x="1048350" y="1585529"/>
            <a:chExt cx="1655700" cy="2573428"/>
          </a:xfrm>
        </p:grpSpPr>
        <p:sp>
          <p:nvSpPr>
            <p:cNvPr id="7572" name="Google Shape;7572;p50"/>
            <p:cNvSpPr/>
            <p:nvPr/>
          </p:nvSpPr>
          <p:spPr>
            <a:xfrm>
              <a:off x="1048350" y="4004861"/>
              <a:ext cx="1655700" cy="73800"/>
            </a:xfrm>
            <a:prstGeom prst="rect">
              <a:avLst/>
            </a:pr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50"/>
            <p:cNvSpPr/>
            <p:nvPr/>
          </p:nvSpPr>
          <p:spPr>
            <a:xfrm>
              <a:off x="1210102" y="2572331"/>
              <a:ext cx="1332000" cy="1131600"/>
            </a:xfrm>
            <a:prstGeom prst="roundRect">
              <a:avLst>
                <a:gd name="adj" fmla="val 16667"/>
              </a:avLst>
            </a:prstGeom>
            <a:solidFill>
              <a:srgbClr val="A5B7C6"/>
            </a:solidFill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50"/>
            <p:cNvSpPr/>
            <p:nvPr/>
          </p:nvSpPr>
          <p:spPr>
            <a:xfrm>
              <a:off x="1759085" y="3924657"/>
              <a:ext cx="234300" cy="234300"/>
            </a:xfrm>
            <a:prstGeom prst="ellipse">
              <a:avLst/>
            </a:prstGeom>
            <a:solidFill>
              <a:srgbClr val="0E2A47"/>
            </a:solidFill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75" name="Google Shape;7575;p50"/>
            <p:cNvCxnSpPr/>
            <p:nvPr/>
          </p:nvCxnSpPr>
          <p:spPr>
            <a:xfrm>
              <a:off x="1876179" y="3703780"/>
              <a:ext cx="0" cy="2208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76" name="Google Shape;7576;p50"/>
            <p:cNvSpPr txBox="1"/>
            <p:nvPr/>
          </p:nvSpPr>
          <p:spPr>
            <a:xfrm>
              <a:off x="1297270" y="3057459"/>
              <a:ext cx="1157605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200">
                  <a:solidFill>
                    <a:srgbClr val="40566D"/>
                  </a:solidFill>
                </a:rPr>
                <a:t>第</a:t>
              </a:r>
              <a:r>
                <a:rPr lang="zh-CN" altLang="en-US" sz="1200">
                  <a:solidFill>
                    <a:srgbClr val="40566D"/>
                  </a:solidFill>
                </a:rPr>
                <a:t>十</a:t>
              </a:r>
              <a:r>
                <a:rPr lang="en-US" altLang="zh-CN" sz="1200">
                  <a:solidFill>
                    <a:srgbClr val="40566D"/>
                  </a:solidFill>
                </a:rPr>
                <a:t>-</a:t>
              </a:r>
              <a:r>
                <a:rPr lang="zh-CN" sz="1200">
                  <a:solidFill>
                    <a:srgbClr val="40566D"/>
                  </a:solidFill>
                </a:rPr>
                <a:t>十一</a:t>
              </a:r>
              <a:r>
                <a:rPr sz="1200">
                  <a:solidFill>
                    <a:srgbClr val="40566D"/>
                  </a:solidFill>
                </a:rPr>
                <a:t>周</a:t>
              </a:r>
              <a:r>
                <a:rPr lang="en-US" altLang="en-GB" sz="1200">
                  <a:solidFill>
                    <a:srgbClr val="40566D"/>
                  </a:solidFill>
                </a:rPr>
                <a:t>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en-GB" sz="1200">
                <a:solidFill>
                  <a:srgbClr val="40566D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>
                  <a:solidFill>
                    <a:srgbClr val="40566D"/>
                  </a:solidFill>
                </a:rPr>
                <a:t>12月2日前</a:t>
              </a:r>
            </a:p>
          </p:txBody>
        </p:sp>
        <p:sp>
          <p:nvSpPr>
            <p:cNvPr id="7577" name="Google Shape;7577;p50"/>
            <p:cNvSpPr txBox="1"/>
            <p:nvPr/>
          </p:nvSpPr>
          <p:spPr>
            <a:xfrm>
              <a:off x="1454136" y="2735931"/>
              <a:ext cx="8442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200" b="1">
                  <a:solidFill>
                    <a:srgbClr val="40566D"/>
                  </a:solidFill>
                </a:rPr>
                <a:t>阶段</a:t>
              </a:r>
              <a:r>
                <a:rPr lang="en-GB" sz="1200" b="1">
                  <a:solidFill>
                    <a:srgbClr val="40566D"/>
                  </a:solidFill>
                </a:rPr>
                <a:t> </a:t>
              </a:r>
              <a:r>
                <a:rPr lang="en-US" altLang="en-GB" sz="1200" b="1">
                  <a:solidFill>
                    <a:srgbClr val="40566D"/>
                  </a:solidFill>
                </a:rPr>
                <a:t>5</a:t>
              </a:r>
            </a:p>
          </p:txBody>
        </p:sp>
        <p:cxnSp>
          <p:nvCxnSpPr>
            <p:cNvPr id="7578" name="Google Shape;7578;p50"/>
            <p:cNvCxnSpPr/>
            <p:nvPr/>
          </p:nvCxnSpPr>
          <p:spPr>
            <a:xfrm>
              <a:off x="1876201" y="2351463"/>
              <a:ext cx="0" cy="2208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579" name="Google Shape;7579;p50"/>
            <p:cNvGrpSpPr/>
            <p:nvPr/>
          </p:nvGrpSpPr>
          <p:grpSpPr>
            <a:xfrm>
              <a:off x="1494592" y="1585529"/>
              <a:ext cx="763219" cy="763219"/>
              <a:chOff x="4049800" y="640400"/>
              <a:chExt cx="858900" cy="858900"/>
            </a:xfrm>
          </p:grpSpPr>
          <p:sp>
            <p:nvSpPr>
              <p:cNvPr id="7580" name="Google Shape;7580;p50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1951"/>
                </a:avLst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50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16133799"/>
                  <a:gd name="adj2" fmla="val 16058042"/>
                  <a:gd name="adj3" fmla="val 17869"/>
                </a:avLst>
              </a:prstGeom>
              <a:solidFill>
                <a:srgbClr val="A5B7C6"/>
              </a:solidFill>
              <a:ln w="19050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582" name="Google Shape;7582;p50"/>
            <p:cNvCxnSpPr>
              <a:stCxn id="7580" idx="4"/>
            </p:cNvCxnSpPr>
            <p:nvPr/>
          </p:nvCxnSpPr>
          <p:spPr>
            <a:xfrm>
              <a:off x="1876201" y="2348748"/>
              <a:ext cx="0" cy="2208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83" name="Google Shape;7583;p50"/>
            <p:cNvSpPr txBox="1"/>
            <p:nvPr/>
          </p:nvSpPr>
          <p:spPr>
            <a:xfrm>
              <a:off x="1586195" y="1784284"/>
              <a:ext cx="622935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300" b="1">
                  <a:solidFill>
                    <a:srgbClr val="A5B7C6"/>
                  </a:solidFill>
                </a:rPr>
                <a:t>100</a:t>
              </a:r>
              <a:r>
                <a:rPr lang="en-GB" sz="1300" b="1">
                  <a:solidFill>
                    <a:srgbClr val="A5B7C6"/>
                  </a:solidFill>
                </a:rPr>
                <a:t>%</a:t>
              </a:r>
              <a:endParaRPr sz="1300" b="1">
                <a:solidFill>
                  <a:srgbClr val="A5B7C6"/>
                </a:solidFill>
              </a:endParaRPr>
            </a:p>
          </p:txBody>
        </p:sp>
        <p:cxnSp>
          <p:nvCxnSpPr>
            <p:cNvPr id="7584" name="Google Shape;7584;p50"/>
            <p:cNvCxnSpPr/>
            <p:nvPr/>
          </p:nvCxnSpPr>
          <p:spPr>
            <a:xfrm>
              <a:off x="1621737" y="2989637"/>
              <a:ext cx="508800" cy="0"/>
            </a:xfrm>
            <a:prstGeom prst="straightConnector1">
              <a:avLst/>
            </a:prstGeom>
            <a:noFill/>
            <a:ln w="19050" cap="flat" cmpd="sng">
              <a:solidFill>
                <a:srgbClr val="40566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" name="Google Shape;5294;p44"/>
          <p:cNvGrpSpPr/>
          <p:nvPr/>
        </p:nvGrpSpPr>
        <p:grpSpPr>
          <a:xfrm>
            <a:off x="3907407" y="2388487"/>
            <a:ext cx="964836" cy="962545"/>
            <a:chOff x="946175" y="3253275"/>
            <a:chExt cx="298550" cy="296150"/>
          </a:xfrm>
        </p:grpSpPr>
        <p:sp>
          <p:nvSpPr>
            <p:cNvPr id="4" name="Google Shape;5295;p44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296;p44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297;p44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298;p44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299;p44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4" name="Google Shape;2504;p37"/>
          <p:cNvGrpSpPr/>
          <p:nvPr/>
        </p:nvGrpSpPr>
        <p:grpSpPr>
          <a:xfrm>
            <a:off x="1574165" y="526415"/>
            <a:ext cx="6062980" cy="3961765"/>
            <a:chOff x="233350" y="949250"/>
            <a:chExt cx="7137300" cy="3802300"/>
          </a:xfrm>
        </p:grpSpPr>
        <p:sp>
          <p:nvSpPr>
            <p:cNvPr id="2505" name="Google Shape;2505;p37"/>
            <p:cNvSpPr/>
            <p:nvPr>
              <p:custDataLst>
                <p:tags r:id="rId17"/>
              </p:custDataLst>
            </p:nvPr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7"/>
            <p:cNvSpPr/>
            <p:nvPr>
              <p:custDataLst>
                <p:tags r:id="rId18"/>
              </p:custDataLst>
            </p:nvPr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7"/>
            <p:cNvSpPr/>
            <p:nvPr>
              <p:custDataLst>
                <p:tags r:id="rId19"/>
              </p:custDataLst>
            </p:nvPr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7"/>
            <p:cNvSpPr/>
            <p:nvPr>
              <p:custDataLst>
                <p:tags r:id="rId20"/>
              </p:custDataLst>
            </p:nvPr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7"/>
            <p:cNvSpPr/>
            <p:nvPr>
              <p:custDataLst>
                <p:tags r:id="rId21"/>
              </p:custDataLst>
            </p:nvPr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7"/>
            <p:cNvSpPr/>
            <p:nvPr>
              <p:custDataLst>
                <p:tags r:id="rId22"/>
              </p:custDataLst>
            </p:nvPr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7"/>
            <p:cNvSpPr/>
            <p:nvPr>
              <p:custDataLst>
                <p:tags r:id="rId23"/>
              </p:custDataLst>
            </p:nvPr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7"/>
            <p:cNvSpPr/>
            <p:nvPr>
              <p:custDataLst>
                <p:tags r:id="rId24"/>
              </p:custDataLst>
            </p:nvPr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7"/>
            <p:cNvSpPr/>
            <p:nvPr>
              <p:custDataLst>
                <p:tags r:id="rId25"/>
              </p:custDataLst>
            </p:nvPr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7"/>
            <p:cNvSpPr/>
            <p:nvPr>
              <p:custDataLst>
                <p:tags r:id="rId26"/>
              </p:custDataLst>
            </p:nvPr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7"/>
            <p:cNvSpPr/>
            <p:nvPr>
              <p:custDataLst>
                <p:tags r:id="rId27"/>
              </p:custDataLst>
            </p:nvPr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7"/>
            <p:cNvSpPr/>
            <p:nvPr>
              <p:custDataLst>
                <p:tags r:id="rId28"/>
              </p:custDataLst>
            </p:nvPr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7"/>
            <p:cNvSpPr/>
            <p:nvPr>
              <p:custDataLst>
                <p:tags r:id="rId29"/>
              </p:custDataLst>
            </p:nvPr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7"/>
            <p:cNvSpPr/>
            <p:nvPr>
              <p:custDataLst>
                <p:tags r:id="rId30"/>
              </p:custDataLst>
            </p:nvPr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7"/>
            <p:cNvSpPr/>
            <p:nvPr>
              <p:custDataLst>
                <p:tags r:id="rId31"/>
              </p:custDataLst>
            </p:nvPr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7"/>
            <p:cNvSpPr/>
            <p:nvPr>
              <p:custDataLst>
                <p:tags r:id="rId32"/>
              </p:custDataLst>
            </p:nvPr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7"/>
            <p:cNvSpPr/>
            <p:nvPr>
              <p:custDataLst>
                <p:tags r:id="rId33"/>
              </p:custDataLst>
            </p:nvPr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7"/>
            <p:cNvSpPr/>
            <p:nvPr>
              <p:custDataLst>
                <p:tags r:id="rId34"/>
              </p:custDataLst>
            </p:nvPr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7"/>
            <p:cNvSpPr/>
            <p:nvPr>
              <p:custDataLst>
                <p:tags r:id="rId35"/>
              </p:custDataLst>
            </p:nvPr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7"/>
            <p:cNvSpPr/>
            <p:nvPr>
              <p:custDataLst>
                <p:tags r:id="rId36"/>
              </p:custDataLst>
            </p:nvPr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7"/>
            <p:cNvSpPr/>
            <p:nvPr>
              <p:custDataLst>
                <p:tags r:id="rId37"/>
              </p:custDataLst>
            </p:nvPr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7"/>
            <p:cNvSpPr/>
            <p:nvPr>
              <p:custDataLst>
                <p:tags r:id="rId38"/>
              </p:custDataLst>
            </p:nvPr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7"/>
            <p:cNvSpPr/>
            <p:nvPr>
              <p:custDataLst>
                <p:tags r:id="rId39"/>
              </p:custDataLst>
            </p:nvPr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7"/>
            <p:cNvSpPr/>
            <p:nvPr>
              <p:custDataLst>
                <p:tags r:id="rId40"/>
              </p:custDataLst>
            </p:nvPr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7"/>
            <p:cNvSpPr/>
            <p:nvPr>
              <p:custDataLst>
                <p:tags r:id="rId41"/>
              </p:custDataLst>
            </p:nvPr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7"/>
            <p:cNvSpPr/>
            <p:nvPr>
              <p:custDataLst>
                <p:tags r:id="rId42"/>
              </p:custDataLst>
            </p:nvPr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7"/>
            <p:cNvSpPr/>
            <p:nvPr>
              <p:custDataLst>
                <p:tags r:id="rId43"/>
              </p:custDataLst>
            </p:nvPr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7"/>
            <p:cNvSpPr/>
            <p:nvPr>
              <p:custDataLst>
                <p:tags r:id="rId44"/>
              </p:custDataLst>
            </p:nvPr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7"/>
            <p:cNvSpPr/>
            <p:nvPr>
              <p:custDataLst>
                <p:tags r:id="rId45"/>
              </p:custDataLst>
            </p:nvPr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7"/>
            <p:cNvSpPr/>
            <p:nvPr>
              <p:custDataLst>
                <p:tags r:id="rId46"/>
              </p:custDataLst>
            </p:nvPr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7"/>
            <p:cNvSpPr/>
            <p:nvPr>
              <p:custDataLst>
                <p:tags r:id="rId47"/>
              </p:custDataLst>
            </p:nvPr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7"/>
            <p:cNvSpPr/>
            <p:nvPr>
              <p:custDataLst>
                <p:tags r:id="rId48"/>
              </p:custDataLst>
            </p:nvPr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7"/>
            <p:cNvSpPr/>
            <p:nvPr>
              <p:custDataLst>
                <p:tags r:id="rId49"/>
              </p:custDataLst>
            </p:nvPr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7"/>
            <p:cNvSpPr/>
            <p:nvPr>
              <p:custDataLst>
                <p:tags r:id="rId50"/>
              </p:custDataLst>
            </p:nvPr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7"/>
            <p:cNvSpPr/>
            <p:nvPr>
              <p:custDataLst>
                <p:tags r:id="rId51"/>
              </p:custDataLst>
            </p:nvPr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7"/>
            <p:cNvSpPr/>
            <p:nvPr>
              <p:custDataLst>
                <p:tags r:id="rId52"/>
              </p:custDataLst>
            </p:nvPr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7"/>
            <p:cNvSpPr/>
            <p:nvPr>
              <p:custDataLst>
                <p:tags r:id="rId53"/>
              </p:custDataLst>
            </p:nvPr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7"/>
            <p:cNvSpPr/>
            <p:nvPr>
              <p:custDataLst>
                <p:tags r:id="rId54"/>
              </p:custDataLst>
            </p:nvPr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7"/>
            <p:cNvSpPr/>
            <p:nvPr>
              <p:custDataLst>
                <p:tags r:id="rId55"/>
              </p:custDataLst>
            </p:nvPr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7"/>
            <p:cNvSpPr/>
            <p:nvPr>
              <p:custDataLst>
                <p:tags r:id="rId56"/>
              </p:custDataLst>
            </p:nvPr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7"/>
            <p:cNvSpPr/>
            <p:nvPr>
              <p:custDataLst>
                <p:tags r:id="rId57"/>
              </p:custDataLst>
            </p:nvPr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7"/>
            <p:cNvSpPr/>
            <p:nvPr>
              <p:custDataLst>
                <p:tags r:id="rId58"/>
              </p:custDataLst>
            </p:nvPr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7"/>
            <p:cNvSpPr/>
            <p:nvPr>
              <p:custDataLst>
                <p:tags r:id="rId59"/>
              </p:custDataLst>
            </p:nvPr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7"/>
            <p:cNvSpPr/>
            <p:nvPr>
              <p:custDataLst>
                <p:tags r:id="rId60"/>
              </p:custDataLst>
            </p:nvPr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7"/>
            <p:cNvSpPr/>
            <p:nvPr>
              <p:custDataLst>
                <p:tags r:id="rId61"/>
              </p:custDataLst>
            </p:nvPr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7"/>
            <p:cNvSpPr/>
            <p:nvPr>
              <p:custDataLst>
                <p:tags r:id="rId62"/>
              </p:custDataLst>
            </p:nvPr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7"/>
            <p:cNvSpPr/>
            <p:nvPr>
              <p:custDataLst>
                <p:tags r:id="rId63"/>
              </p:custDataLst>
            </p:nvPr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7"/>
            <p:cNvSpPr/>
            <p:nvPr>
              <p:custDataLst>
                <p:tags r:id="rId64"/>
              </p:custDataLst>
            </p:nvPr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7"/>
            <p:cNvSpPr/>
            <p:nvPr>
              <p:custDataLst>
                <p:tags r:id="rId65"/>
              </p:custDataLst>
            </p:nvPr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7"/>
            <p:cNvSpPr/>
            <p:nvPr>
              <p:custDataLst>
                <p:tags r:id="rId66"/>
              </p:custDataLst>
            </p:nvPr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7"/>
            <p:cNvSpPr/>
            <p:nvPr>
              <p:custDataLst>
                <p:tags r:id="rId67"/>
              </p:custDataLst>
            </p:nvPr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6" name="Google Shape;3736;p40"/>
          <p:cNvGrpSpPr/>
          <p:nvPr/>
        </p:nvGrpSpPr>
        <p:grpSpPr>
          <a:xfrm>
            <a:off x="3941598" y="4158735"/>
            <a:ext cx="1268207" cy="638939"/>
            <a:chOff x="3967651" y="3645904"/>
            <a:chExt cx="1479304" cy="745292"/>
          </a:xfrm>
        </p:grpSpPr>
        <p:grpSp>
          <p:nvGrpSpPr>
            <p:cNvPr id="3737" name="Google Shape;3737;p40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3738" name="Google Shape;3738;p40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3739" name="Google Shape;3739;p40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0" name="Google Shape;3740;p40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1" name="Google Shape;3741;p40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3742" name="Google Shape;3742;p40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3" name="Google Shape;3743;p40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4" name="Google Shape;3744;p40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3745" name="Google Shape;3745;p40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6" name="Google Shape;3746;p40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47" name="Google Shape;3747;p40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3748" name="Google Shape;3748;p40"/>
              <p:cNvSpPr/>
              <p:nvPr>
                <p:custDataLst>
                  <p:tags r:id="rId1"/>
                </p:custDataLst>
              </p:nvPr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40"/>
              <p:cNvSpPr/>
              <p:nvPr>
                <p:custDataLst>
                  <p:tags r:id="rId2"/>
                </p:custDataLst>
              </p:nvPr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40"/>
              <p:cNvSpPr/>
              <p:nvPr>
                <p:custDataLst>
                  <p:tags r:id="rId3"/>
                </p:custDataLst>
              </p:nvPr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40"/>
              <p:cNvSpPr/>
              <p:nvPr>
                <p:custDataLst>
                  <p:tags r:id="rId4"/>
                </p:custDataLst>
              </p:nvPr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40"/>
              <p:cNvSpPr/>
              <p:nvPr>
                <p:custDataLst>
                  <p:tags r:id="rId5"/>
                </p:custDataLst>
              </p:nvPr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40"/>
              <p:cNvSpPr/>
              <p:nvPr>
                <p:custDataLst>
                  <p:tags r:id="rId6"/>
                </p:custDataLst>
              </p:nvPr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40"/>
              <p:cNvSpPr/>
              <p:nvPr>
                <p:custDataLst>
                  <p:tags r:id="rId7"/>
                </p:custDataLst>
              </p:nvPr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40"/>
              <p:cNvSpPr/>
              <p:nvPr>
                <p:custDataLst>
                  <p:tags r:id="rId8"/>
                </p:custDataLst>
              </p:nvPr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40"/>
              <p:cNvSpPr/>
              <p:nvPr>
                <p:custDataLst>
                  <p:tags r:id="rId9"/>
                </p:custDataLst>
              </p:nvPr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40"/>
              <p:cNvSpPr/>
              <p:nvPr>
                <p:custDataLst>
                  <p:tags r:id="rId10"/>
                </p:custDataLst>
              </p:nvPr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矩形: 圆角 1"/>
          <p:cNvSpPr/>
          <p:nvPr/>
        </p:nvSpPr>
        <p:spPr>
          <a:xfrm>
            <a:off x="800101" y="405758"/>
            <a:ext cx="7480005" cy="3678401"/>
          </a:xfrm>
          <a:prstGeom prst="round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Google Shape;291;p32"/>
          <p:cNvSpPr txBox="1"/>
          <p:nvPr/>
        </p:nvSpPr>
        <p:spPr>
          <a:xfrm>
            <a:off x="1032128" y="1215917"/>
            <a:ext cx="7696835" cy="313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sz="1200" err="1"/>
              <a:t>使用</a:t>
            </a:r>
            <a:r>
              <a:rPr sz="1200" b="1" err="1"/>
              <a:t>Redis</a:t>
            </a:r>
            <a:r>
              <a:rPr sz="1200" err="1"/>
              <a:t>作为数据库缓存，配合轻量级数据库</a:t>
            </a:r>
            <a:r>
              <a:rPr sz="1200" b="1" err="1"/>
              <a:t>MySQL</a:t>
            </a:r>
            <a:r>
              <a:rPr sz="1200" err="1"/>
              <a:t>，应对高并发</a:t>
            </a:r>
            <a:endParaRPr lang="zh-CN" sz="1200">
              <a:ea typeface="宋体" panose="02010600030101010101" pitchFamily="2" charset="-122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endParaRPr sz="120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200" err="1"/>
              <a:t>使用</a:t>
            </a:r>
            <a:r>
              <a:rPr lang="en-GB" sz="1200" b="1" err="1"/>
              <a:t>Nginx</a:t>
            </a:r>
            <a:r>
              <a:rPr lang="en-GB" sz="1200" err="1"/>
              <a:t>作为反向代理服务器，实现服务器负载均衡，应对高并发</a:t>
            </a:r>
            <a:endParaRPr lang="zh-CN" altLang="en-GB" sz="1200">
              <a:ea typeface="宋体" panose="02010600030101010101" pitchFamily="2" charset="-122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endParaRPr lang="en-GB" sz="120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200" err="1"/>
              <a:t>使用</a:t>
            </a:r>
            <a:r>
              <a:rPr lang="en-GB" sz="1200" b="1" err="1"/>
              <a:t>微服务</a:t>
            </a:r>
            <a:r>
              <a:rPr lang="en-GB" sz="1200" err="1"/>
              <a:t>架构，拆分后端的web、database等模块，并把用户和管理员的后端服务分离开</a:t>
            </a:r>
            <a:endParaRPr lang="zh-CN" altLang="en-GB" sz="1200">
              <a:ea typeface="宋体" panose="02010600030101010101" pitchFamily="2" charset="-122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endParaRPr lang="en-GB" sz="120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200" err="1"/>
              <a:t>使用</a:t>
            </a:r>
            <a:r>
              <a:rPr lang="en-GB" sz="1200" b="1" err="1"/>
              <a:t>SpringSecurity</a:t>
            </a:r>
            <a:r>
              <a:rPr lang="en-GB" sz="1200" err="1"/>
              <a:t>对用户和管理员进行认证、鉴权</a:t>
            </a:r>
            <a:endParaRPr lang="zh-CN" altLang="en-GB" sz="1200">
              <a:ea typeface="宋体" panose="02010600030101010101" pitchFamily="2" charset="-122"/>
            </a:endParaRPr>
          </a:p>
          <a:p>
            <a:pPr marL="15875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</a:pPr>
            <a:endParaRPr lang="en-GB" sz="120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200" err="1"/>
              <a:t>使用</a:t>
            </a:r>
            <a:r>
              <a:rPr lang="en-GB" sz="1200" b="1" err="1"/>
              <a:t>MyBatis</a:t>
            </a:r>
            <a:r>
              <a:rPr lang="en-GB" sz="1200" err="1"/>
              <a:t>作为ORM框架，配合MyBatis</a:t>
            </a:r>
            <a:r>
              <a:rPr lang="en-GB" sz="1200"/>
              <a:t>  </a:t>
            </a:r>
            <a:r>
              <a:rPr lang="en-GB" sz="1200" err="1"/>
              <a:t>Plus和MyBatis</a:t>
            </a:r>
            <a:r>
              <a:rPr lang="en-GB" sz="1200"/>
              <a:t>  Plus Join</a:t>
            </a:r>
            <a:endParaRPr lang="zh-CN" altLang="en-GB" sz="1200">
              <a:ea typeface="宋体" panose="02010600030101010101" pitchFamily="2" charset="-122"/>
            </a:endParaRPr>
          </a:p>
          <a:p>
            <a:pPr marL="15875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</a:pPr>
            <a:endParaRPr lang="zh-CN" altLang="en-GB" sz="1200">
              <a:ea typeface="宋体" panose="02010600030101010101" pitchFamily="2" charset="-122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200" err="1"/>
              <a:t>使用</a:t>
            </a:r>
            <a:r>
              <a:rPr lang="en-GB" sz="1200" b="1" err="1"/>
              <a:t>Linux</a:t>
            </a:r>
            <a:r>
              <a:rPr lang="en-GB" sz="1200" err="1"/>
              <a:t>和</a:t>
            </a:r>
            <a:r>
              <a:rPr lang="en-GB" sz="1200" b="1" err="1"/>
              <a:t>Docker</a:t>
            </a:r>
            <a:r>
              <a:rPr lang="en-GB" sz="1200" err="1"/>
              <a:t>部署服务器</a:t>
            </a:r>
            <a:endParaRPr lang="zh-CN" altLang="en-GB" sz="1200">
              <a:ea typeface="宋体" panose="02010600030101010101" pitchFamily="2" charset="-122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endParaRPr lang="zh-CN" altLang="en-GB" sz="1200">
              <a:ea typeface="宋体" panose="02010600030101010101" pitchFamily="2" charset="-122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200" err="1"/>
              <a:t>支持</a:t>
            </a:r>
            <a:r>
              <a:rPr lang="en-GB" sz="1200" b="1" err="1"/>
              <a:t>微信小程序</a:t>
            </a:r>
            <a:r>
              <a:rPr lang="en-GB" sz="1200" err="1"/>
              <a:t>、</a:t>
            </a:r>
            <a:r>
              <a:rPr lang="en-GB" sz="1200" b="1" err="1"/>
              <a:t>Android</a:t>
            </a:r>
            <a:r>
              <a:rPr lang="en-GB" sz="1200" b="1"/>
              <a:t> APP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200" b="1"/>
          </a:p>
        </p:txBody>
      </p:sp>
      <p:sp>
        <p:nvSpPr>
          <p:cNvPr id="290" name="Google Shape;290;p32"/>
          <p:cNvSpPr txBox="1">
            <a:spLocks noGrp="1"/>
          </p:cNvSpPr>
          <p:nvPr>
            <p:ph type="title"/>
          </p:nvPr>
        </p:nvSpPr>
        <p:spPr>
          <a:xfrm>
            <a:off x="683260" y="600710"/>
            <a:ext cx="7696835" cy="5670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err="1">
                <a:solidFill>
                  <a:schemeClr val="tx1"/>
                </a:solidFill>
              </a:rPr>
              <a:t>技术栈</a:t>
            </a:r>
            <a:r>
              <a:rPr lang="zh-CN" altLang="en-GB" b="1">
                <a:solidFill>
                  <a:schemeClr val="tx1"/>
                </a:solidFill>
              </a:rPr>
              <a:t>总结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8390" y="1712504"/>
            <a:ext cx="7697100" cy="482400"/>
          </a:xfrm>
        </p:spPr>
        <p:txBody>
          <a:bodyPr/>
          <a:lstStyle/>
          <a:p>
            <a:r>
              <a:rPr lang="en-US" altLang="zh-CN" sz="6600"/>
              <a:t>Q&amp;A</a:t>
            </a:r>
            <a:endParaRPr lang="zh-CN" altLang="en-US" sz="6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720000" y="2894488"/>
            <a:ext cx="4310400" cy="12309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+mj-ea"/>
                <a:ea typeface="+mj-ea"/>
              </a:rPr>
              <a:t>前端设计</a:t>
            </a:r>
          </a:p>
        </p:txBody>
      </p:sp>
      <p:sp>
        <p:nvSpPr>
          <p:cNvPr id="176" name="Google Shape;176;p23"/>
          <p:cNvSpPr txBox="1">
            <a:spLocks noGrp="1"/>
          </p:cNvSpPr>
          <p:nvPr>
            <p:ph type="title" idx="2"/>
          </p:nvPr>
        </p:nvSpPr>
        <p:spPr>
          <a:xfrm>
            <a:off x="720000" y="812351"/>
            <a:ext cx="1733700" cy="9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1"/>
          </p:nvPr>
        </p:nvSpPr>
        <p:spPr>
          <a:xfrm>
            <a:off x="720000" y="4125400"/>
            <a:ext cx="43104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ea typeface="宋体" panose="02010600030101010101" pitchFamily="2" charset="-122"/>
              </a:rPr>
              <a:t>网页</a:t>
            </a:r>
            <a:r>
              <a:rPr lang="en-US" altLang="zh-CN" err="1">
                <a:ea typeface="宋体" panose="02010600030101010101" pitchFamily="2" charset="-122"/>
              </a:rPr>
              <a:t>ui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 rotWithShape="1">
          <a:blip r:embed="rId3"/>
          <a:srcRect l="14215" t="13864" r="14207" b="21440"/>
          <a:stretch>
            <a:fillRect/>
          </a:stretch>
        </p:blipFill>
        <p:spPr>
          <a:xfrm>
            <a:off x="7130077" y="2928008"/>
            <a:ext cx="3748500" cy="374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 rotWithShape="1">
          <a:blip r:embed="rId4"/>
          <a:srcRect l="29572" t="16925" r="33690" b="46216"/>
          <a:stretch>
            <a:fillRect/>
          </a:stretch>
        </p:blipFill>
        <p:spPr>
          <a:xfrm>
            <a:off x="6177575" y="2894488"/>
            <a:ext cx="1733700" cy="1737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0" name="Google Shape;180;p23"/>
          <p:cNvSpPr/>
          <p:nvPr/>
        </p:nvSpPr>
        <p:spPr>
          <a:xfrm rot="5400000">
            <a:off x="2682300" y="-2260500"/>
            <a:ext cx="3202200" cy="3202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3"/>
          <p:cNvSpPr/>
          <p:nvPr/>
        </p:nvSpPr>
        <p:spPr>
          <a:xfrm>
            <a:off x="5135900" y="483965"/>
            <a:ext cx="260400" cy="260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>
                <a:ea typeface="宋体" panose="02010600030101010101" pitchFamily="2" charset="-122"/>
              </a:rPr>
              <a:t>顶栏</a:t>
            </a:r>
            <a:r>
              <a:rPr lang="en-US" altLang="zh-CN" sz="2400">
                <a:ea typeface="宋体" panose="02010600030101010101" pitchFamily="2" charset="-122"/>
              </a:rPr>
              <a:t>--</a:t>
            </a:r>
            <a:r>
              <a:rPr lang="zh-CN" altLang="en-US" sz="2400">
                <a:ea typeface="宋体" panose="02010600030101010101" pitchFamily="2" charset="-122"/>
              </a:rPr>
              <a:t>用于集中项目的各个功能，方便用户选择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72185" y="1203960"/>
            <a:ext cx="7092315" cy="3397250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400">
                <a:ea typeface="宋体" panose="02010600030101010101" pitchFamily="2" charset="-122"/>
              </a:rPr>
              <a:t>登录与注册</a:t>
            </a:r>
            <a:r>
              <a:rPr lang="en-US" altLang="zh-CN" sz="2400">
                <a:ea typeface="宋体" panose="02010600030101010101" pitchFamily="2" charset="-122"/>
              </a:rPr>
              <a:t>--</a:t>
            </a:r>
            <a:r>
              <a:rPr lang="zh-CN" altLang="en-US" sz="2400">
                <a:ea typeface="宋体" panose="02010600030101010101" pitchFamily="2" charset="-122"/>
              </a:rPr>
              <a:t>用于区分陌生人与用户</a:t>
            </a:r>
          </a:p>
        </p:txBody>
      </p:sp>
      <p:pic>
        <p:nvPicPr>
          <p:cNvPr id="202" name="Google Shape;202;p25"/>
          <p:cNvPicPr preferRelativeResize="0"/>
          <p:nvPr/>
        </p:nvPicPr>
        <p:blipFill rotWithShape="1">
          <a:blip r:embed="rId5"/>
          <a:srcRect l="14215" t="13864" r="14207" b="21440"/>
          <a:stretch>
            <a:fillRect/>
          </a:stretch>
        </p:blipFill>
        <p:spPr>
          <a:xfrm>
            <a:off x="8073700" y="4246853"/>
            <a:ext cx="714000" cy="71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3260" y="1347470"/>
            <a:ext cx="3656965" cy="3091180"/>
          </a:xfrm>
          <a:prstGeom prst="round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75555" y="843280"/>
            <a:ext cx="3143885" cy="3646170"/>
          </a:xfrm>
          <a:prstGeom prst="round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/>
          <p:nvPr/>
        </p:nvSpPr>
        <p:spPr>
          <a:xfrm>
            <a:off x="6110675" y="1395689"/>
            <a:ext cx="1748400" cy="174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6912725" y="2197739"/>
            <a:ext cx="144300" cy="144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 rotWithShape="1">
          <a:blip r:embed="rId4"/>
          <a:srcRect l="14215" t="13864" r="14207" b="21440"/>
          <a:stretch>
            <a:fillRect/>
          </a:stretch>
        </p:blipFill>
        <p:spPr>
          <a:xfrm rot="6300032">
            <a:off x="7466782" y="-2472312"/>
            <a:ext cx="3748434" cy="374938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>
                <a:ea typeface="宋体" panose="02010600030101010101" pitchFamily="2" charset="-122"/>
              </a:rPr>
              <a:t>建筑页面</a:t>
            </a:r>
            <a:r>
              <a:rPr lang="en-US" altLang="zh-CN" sz="2400">
                <a:ea typeface="宋体" panose="02010600030101010101" pitchFamily="2" charset="-122"/>
              </a:rPr>
              <a:t>--</a:t>
            </a:r>
            <a:r>
              <a:rPr lang="zh-CN" altLang="en-US" sz="2400">
                <a:ea typeface="宋体" panose="02010600030101010101" pitchFamily="2" charset="-122"/>
              </a:rPr>
              <a:t>用于展示有哪些建筑</a:t>
            </a:r>
          </a:p>
        </p:txBody>
      </p:sp>
      <p:sp>
        <p:nvSpPr>
          <p:cNvPr id="215" name="Google Shape;215;p26"/>
          <p:cNvSpPr/>
          <p:nvPr/>
        </p:nvSpPr>
        <p:spPr>
          <a:xfrm>
            <a:off x="155400" y="344950"/>
            <a:ext cx="260400" cy="260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27405" y="1059815"/>
            <a:ext cx="7475855" cy="3549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400">
                <a:ea typeface="宋体" panose="02010600030101010101" pitchFamily="2" charset="-122"/>
              </a:rPr>
              <a:t>单个建筑详细信息</a:t>
            </a:r>
            <a:r>
              <a:rPr lang="en-US" altLang="zh-CN" sz="2400">
                <a:ea typeface="宋体" panose="02010600030101010101" pitchFamily="2" charset="-122"/>
              </a:rPr>
              <a:t>--</a:t>
            </a:r>
            <a:r>
              <a:rPr lang="zh-CN" altLang="en-US" sz="2400">
                <a:ea typeface="宋体" panose="02010600030101010101" pitchFamily="2" charset="-122"/>
              </a:rPr>
              <a:t>通过侧边栏切换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9115" y="1146175"/>
            <a:ext cx="7736840" cy="3616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6770" y="1096645"/>
            <a:ext cx="7081520" cy="3481705"/>
            <a:chOff x="435" y="1442"/>
            <a:chExt cx="10622" cy="5174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435" y="1442"/>
              <a:ext cx="10621" cy="492"/>
            </a:xfrm>
            <a:prstGeom prst="rect">
              <a:avLst/>
            </a:prstGeom>
          </p:spPr>
        </p:pic>
        <p:pic>
          <p:nvPicPr>
            <p:cNvPr id="100" name="图片 9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435" y="1934"/>
              <a:ext cx="10622" cy="468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29" name="Google Shape;229;p27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>
                <a:ea typeface="宋体" panose="02010600030101010101" pitchFamily="2" charset="-122"/>
              </a:rPr>
              <a:t>地图</a:t>
            </a:r>
            <a:r>
              <a:rPr lang="en-US" altLang="zh-CN" sz="2400">
                <a:ea typeface="宋体" panose="02010600030101010101" pitchFamily="2" charset="-122"/>
              </a:rPr>
              <a:t>--</a:t>
            </a:r>
            <a:r>
              <a:rPr lang="zh-CN" altLang="en-US" sz="2400">
                <a:ea typeface="宋体" panose="02010600030101010101" pitchFamily="2" charset="-122"/>
              </a:rPr>
              <a:t>是此次项目的主要目的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ea typeface="宋体"/>
              </a:rPr>
              <a:t>1.</a:t>
            </a:r>
            <a:r>
              <a:rPr lang="zh-CN" altLang="en-US" sz="1400">
                <a:ea typeface="宋体"/>
              </a:rPr>
              <a:t>使用</a:t>
            </a:r>
            <a:r>
              <a:rPr lang="en-US" altLang="zh-CN" sz="1400">
                <a:ea typeface="宋体"/>
              </a:rPr>
              <a:t>Vue</a:t>
            </a:r>
            <a:r>
              <a:rPr lang="zh-CN" altLang="en-US" sz="1400">
                <a:ea typeface="宋体"/>
              </a:rPr>
              <a:t>作为前端主要框架。</a:t>
            </a:r>
            <a:endParaRPr lang="en-US" altLang="zh-CN" sz="1400">
              <a:ea typeface="宋体"/>
            </a:endParaRPr>
          </a:p>
          <a:p>
            <a:pPr marL="0" indent="0">
              <a:buNone/>
            </a:pPr>
            <a:r>
              <a:rPr lang="en-US" altLang="zh-CN" sz="1400">
                <a:ea typeface="宋体"/>
              </a:rPr>
              <a:t>Vue是一款用于构建用户界面的JavaScript框架。它基于标准HTML、CSS和JavaScript构建，并提供了一套声明式的、组件化的编程模型，帮助开发者高效地开发用户界面。 </a:t>
            </a:r>
            <a:endParaRPr lang="en-US" altLang="zh-CN" sz="1400">
              <a:ea typeface="宋体" panose="0201060003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ea typeface="宋体"/>
              </a:rPr>
              <a:t>2.</a:t>
            </a:r>
            <a:r>
              <a:rPr lang="zh-CN" altLang="en-US" sz="1400">
                <a:ea typeface="宋体"/>
              </a:rPr>
              <a:t>在</a:t>
            </a:r>
            <a:r>
              <a:rPr lang="en-US" altLang="zh-CN" sz="1400" err="1">
                <a:ea typeface="宋体"/>
              </a:rPr>
              <a:t>vue</a:t>
            </a:r>
            <a:r>
              <a:rPr lang="zh-CN" altLang="en-US" sz="1400">
                <a:ea typeface="宋体"/>
              </a:rPr>
              <a:t>中目前使用的包以及相关功能：</a:t>
            </a:r>
          </a:p>
          <a:p>
            <a:pPr marL="0" indent="457200">
              <a:buNone/>
            </a:pPr>
            <a:r>
              <a:rPr lang="en-US" altLang="zh-CN" sz="1400">
                <a:ea typeface="宋体"/>
              </a:rPr>
              <a:t>a.</a:t>
            </a:r>
            <a:r>
              <a:rPr lang="zh-CN" altLang="en-US" sz="1400">
                <a:ea typeface="宋体"/>
              </a:rPr>
              <a:t>@amap/ap-jsapi-loader 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ea typeface="宋体" panose="02010600030101010101" pitchFamily="2" charset="-122"/>
              </a:rPr>
              <a:t>用于加载高德地图 (AMap) 的 JavaScript API,可在前端嵌入高德地图并使用其功能</a:t>
            </a:r>
          </a:p>
          <a:p>
            <a:pPr marL="0" indent="457200">
              <a:buNone/>
            </a:pPr>
            <a:r>
              <a:rPr lang="en-US" altLang="zh-CN" sz="1400" err="1">
                <a:ea typeface="宋体"/>
              </a:rPr>
              <a:t>b.boxicons</a:t>
            </a:r>
            <a:r>
              <a:rPr lang="en-US" altLang="zh-CN" sz="1400">
                <a:ea typeface="宋体"/>
              </a:rPr>
              <a:t> </a:t>
            </a:r>
            <a:endParaRPr lang="en-US" altLang="zh-CN" sz="1400">
              <a:ea typeface="宋体" panose="02010600030101010101" pitchFamily="2" charset="-12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err="1">
                <a:ea typeface="宋体"/>
              </a:rPr>
              <a:t>提供了大量可用于其项目的图标</a:t>
            </a:r>
            <a:r>
              <a:rPr lang="zh-CN" altLang="en-US" sz="1400">
                <a:ea typeface="宋体"/>
              </a:rPr>
              <a:t>，</a:t>
            </a:r>
            <a:r>
              <a:rPr lang="en-US" altLang="zh-CN" sz="1400" err="1">
                <a:ea typeface="宋体"/>
              </a:rPr>
              <a:t>这些图标以</a:t>
            </a:r>
            <a:r>
              <a:rPr lang="en-US" altLang="zh-CN" sz="1400">
                <a:ea typeface="宋体"/>
              </a:rPr>
              <a:t> SVG </a:t>
            </a:r>
            <a:r>
              <a:rPr lang="en-US" altLang="zh-CN" sz="1400" err="1">
                <a:ea typeface="宋体"/>
              </a:rPr>
              <a:t>格式提供</a:t>
            </a:r>
            <a:r>
              <a:rPr lang="zh-CN" altLang="en-US" sz="1400">
                <a:ea typeface="宋体"/>
              </a:rPr>
              <a:t>。</a:t>
            </a:r>
            <a:endParaRPr lang="en-US" altLang="zh-CN" sz="1400">
              <a:ea typeface="宋体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err="1">
                <a:ea typeface="宋体"/>
              </a:rPr>
              <a:t>c.element-ui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err="1">
                <a:ea typeface="宋体"/>
              </a:rPr>
              <a:t>提供了一组高质量的组件，包括按钮、表格、导航菜单、表单控件、通知框、模态框等</a:t>
            </a:r>
            <a:r>
              <a:rPr lang="zh-CN" altLang="en-US" sz="1400">
                <a:ea typeface="宋体"/>
              </a:rPr>
              <a:t>。</a:t>
            </a:r>
            <a:endParaRPr lang="en-US" altLang="zh-CN" sz="1400">
              <a:ea typeface="宋体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ea typeface="宋体"/>
              </a:rPr>
              <a:t>d.vue-i18n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err="1">
                <a:ea typeface="宋体"/>
              </a:rPr>
              <a:t>用于切换语言</a:t>
            </a:r>
            <a:r>
              <a:rPr lang="zh-CN" altLang="en-US" sz="1400">
                <a:ea typeface="宋体"/>
              </a:rPr>
              <a:t>。</a:t>
            </a:r>
            <a:endParaRPr lang="en-US" altLang="zh-CN" sz="1400">
              <a:ea typeface="宋体"/>
            </a:endParaRPr>
          </a:p>
          <a:p>
            <a:pPr marL="0" indent="457200">
              <a:buNone/>
            </a:pPr>
            <a:r>
              <a:rPr lang="en-US" altLang="zh-CN" sz="1400" err="1">
                <a:ea typeface="宋体"/>
              </a:rPr>
              <a:t>e.vue</a:t>
            </a:r>
            <a:r>
              <a:rPr lang="en-US" altLang="zh-CN" sz="1400">
                <a:ea typeface="宋体"/>
              </a:rPr>
              <a:t>-router </a:t>
            </a:r>
            <a:endParaRPr lang="en-US" altLang="zh-CN" sz="1400">
              <a:ea typeface="宋体" panose="02010600030101010101" pitchFamily="2" charset="-12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ea typeface="宋体"/>
              </a:rPr>
              <a:t>Vue.js </a:t>
            </a:r>
            <a:r>
              <a:rPr lang="en-US" altLang="zh-CN" sz="1400" err="1">
                <a:ea typeface="宋体"/>
              </a:rPr>
              <a:t>的官方路由管理库，用于在</a:t>
            </a:r>
            <a:r>
              <a:rPr lang="en-US" altLang="zh-CN" sz="1400">
                <a:ea typeface="宋体"/>
              </a:rPr>
              <a:t> Vue.js </a:t>
            </a:r>
            <a:r>
              <a:rPr lang="en-US" altLang="zh-CN" sz="1400" err="1">
                <a:ea typeface="宋体"/>
              </a:rPr>
              <a:t>应用程序中处理路由和视图切换的工具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err="1">
                <a:ea typeface="宋体"/>
              </a:rPr>
              <a:t>f.Vue</a:t>
            </a:r>
            <a:r>
              <a:rPr lang="en-US" altLang="zh-CN" sz="1400">
                <a:ea typeface="宋体"/>
              </a:rPr>
              <a:t> Sax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err="1">
                <a:ea typeface="宋体"/>
              </a:rPr>
              <a:t>提供了一系列预先设计好的UI组件，这些组件可以帮助快速构建漂亮且功能齐全的页面</a:t>
            </a:r>
          </a:p>
        </p:txBody>
      </p:sp>
      <p:sp>
        <p:nvSpPr>
          <p:cNvPr id="273" name="Google Shape;27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400">
                <a:ea typeface="宋体" panose="02010600030101010101" pitchFamily="2" charset="-122"/>
              </a:rPr>
              <a:t>前端技术</a:t>
            </a:r>
          </a:p>
        </p:txBody>
      </p:sp>
      <p:pic>
        <p:nvPicPr>
          <p:cNvPr id="274" name="Google Shape;274;p30"/>
          <p:cNvPicPr preferRelativeResize="0"/>
          <p:nvPr/>
        </p:nvPicPr>
        <p:blipFill rotWithShape="1">
          <a:blip r:embed="rId3"/>
          <a:srcRect l="34684" t="16188" r="25627" b="47939"/>
          <a:stretch>
            <a:fillRect/>
          </a:stretch>
        </p:blipFill>
        <p:spPr>
          <a:xfrm rot="5400000" flipH="1">
            <a:off x="7555702" y="-2170967"/>
            <a:ext cx="3748500" cy="374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 rotWithShape="1">
          <a:blip r:embed="rId4"/>
          <a:srcRect l="46423" t="44240" r="16839" b="18900"/>
          <a:stretch>
            <a:fillRect/>
          </a:stretch>
        </p:blipFill>
        <p:spPr>
          <a:xfrm>
            <a:off x="8424000" y="-860287"/>
            <a:ext cx="1733700" cy="1737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6" name="Google Shape;276;p30"/>
          <p:cNvPicPr preferRelativeResize="0"/>
          <p:nvPr/>
        </p:nvPicPr>
        <p:blipFill rotWithShape="1">
          <a:blip r:embed="rId4"/>
          <a:srcRect l="18492" t="14228" r="12145" b="18272"/>
          <a:stretch>
            <a:fillRect/>
          </a:stretch>
        </p:blipFill>
        <p:spPr>
          <a:xfrm>
            <a:off x="-1441825" y="4182463"/>
            <a:ext cx="2354100" cy="2349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77" name="Google Shape;277;p30"/>
          <p:cNvGrpSpPr/>
          <p:nvPr/>
        </p:nvGrpSpPr>
        <p:grpSpPr>
          <a:xfrm>
            <a:off x="8267425" y="4358975"/>
            <a:ext cx="326700" cy="490050"/>
            <a:chOff x="7388600" y="376150"/>
            <a:chExt cx="326700" cy="490050"/>
          </a:xfrm>
        </p:grpSpPr>
        <p:sp>
          <p:nvSpPr>
            <p:cNvPr id="278" name="Google Shape;278;p30"/>
            <p:cNvSpPr/>
            <p:nvPr/>
          </p:nvSpPr>
          <p:spPr>
            <a:xfrm>
              <a:off x="7388600" y="376150"/>
              <a:ext cx="326700" cy="326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7388600" y="539500"/>
              <a:ext cx="326700" cy="326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20000" y="382795"/>
            <a:ext cx="7704000" cy="572700"/>
          </a:xfrm>
        </p:spPr>
        <p:txBody>
          <a:bodyPr/>
          <a:lstStyle/>
          <a:p>
            <a:r>
              <a:rPr lang="zh-CN" altLang="en-US" sz="2400">
                <a:latin typeface="+mj-ea"/>
                <a:ea typeface="+mj-ea"/>
              </a:rPr>
              <a:t>时间线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0219" y="959044"/>
            <a:ext cx="6470543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>
                <a:latin typeface="+mn-ea"/>
                <a:ea typeface="+mn-ea"/>
                <a:cs typeface="+mn-ea"/>
              </a:rPr>
              <a:t>第三周：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+mn-ea"/>
                <a:ea typeface="+mn-ea"/>
                <a:cs typeface="+mn-ea"/>
              </a:rPr>
              <a:t>集体讨论，确定用户、管理员需求及网页基本内容。</a:t>
            </a:r>
          </a:p>
          <a:p>
            <a:r>
              <a:rPr lang="zh-CN" altLang="en-US">
                <a:latin typeface="+mn-ea"/>
                <a:ea typeface="+mn-ea"/>
                <a:cs typeface="+mn-ea"/>
              </a:rPr>
              <a:t>第四周：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+mn-ea"/>
                <a:ea typeface="+mn-ea"/>
                <a:cs typeface="+mn-ea"/>
                <a:sym typeface="+mn-ea"/>
              </a:rPr>
              <a:t>使用代码开始搭建网站基本架构，划分</a:t>
            </a:r>
            <a:r>
              <a:rPr lang="zh-CN" altLang="en-US">
                <a:latin typeface="+mn-ea"/>
                <a:ea typeface="+mn-ea"/>
                <a:cs typeface="+mn-ea"/>
              </a:rPr>
              <a:t>各个版块，以最大减少网站代码的耦合性。</a:t>
            </a:r>
          </a:p>
          <a:p>
            <a:r>
              <a:rPr lang="zh-CN" altLang="en-US">
                <a:latin typeface="+mn-ea"/>
                <a:ea typeface="+mn-ea"/>
                <a:cs typeface="+mn-ea"/>
              </a:rPr>
              <a:t>第五周：</a:t>
            </a:r>
            <a:endParaRPr lang="en-US" altLang="zh-CN">
              <a:latin typeface="+mn-ea"/>
              <a:ea typeface="+mn-ea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+mn-ea"/>
                <a:ea typeface="+mn-ea"/>
                <a:cs typeface="+mn-ea"/>
              </a:rPr>
              <a:t>地图（展示建筑、导航）、建筑、预约等基础功能功能收尾。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+mn-ea"/>
                <a:ea typeface="+mn-ea"/>
                <a:cs typeface="+mn-ea"/>
              </a:rPr>
              <a:t>管理员基本功能开发完成。</a:t>
            </a:r>
            <a:endParaRPr lang="en-US" altLang="zh-CN">
              <a:latin typeface="+mn-ea"/>
              <a:ea typeface="+mn-ea"/>
              <a:cs typeface="+mn-ea"/>
            </a:endParaRPr>
          </a:p>
          <a:p>
            <a:r>
              <a:rPr lang="zh-CN" altLang="en-US">
                <a:latin typeface="+mn-ea"/>
                <a:ea typeface="+mn-ea"/>
                <a:cs typeface="+mn-ea"/>
              </a:rPr>
              <a:t>第六周：</a:t>
            </a:r>
            <a:endParaRPr lang="en-US" altLang="zh-CN">
              <a:latin typeface="+mn-ea"/>
              <a:ea typeface="+mn-ea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+mn-ea"/>
                <a:ea typeface="+mn-ea"/>
                <a:cs typeface="+mn-ea"/>
              </a:rPr>
              <a:t>用户和管理员高级需求完成，</a:t>
            </a:r>
            <a:r>
              <a:rPr lang="en-US" altLang="zh-CN">
                <a:latin typeface="+mn-ea"/>
                <a:ea typeface="+mn-ea"/>
                <a:cs typeface="+mn-ea"/>
              </a:rPr>
              <a:t>web</a:t>
            </a:r>
            <a:r>
              <a:rPr lang="zh-CN" altLang="en-US">
                <a:latin typeface="+mn-ea"/>
                <a:ea typeface="+mn-ea"/>
                <a:cs typeface="+mn-ea"/>
              </a:rPr>
              <a:t>界面美化，与后端整合。</a:t>
            </a:r>
            <a:endParaRPr lang="en-US" altLang="zh-CN">
              <a:latin typeface="+mn-ea"/>
              <a:ea typeface="+mn-ea"/>
              <a:cs typeface="+mn-ea"/>
            </a:endParaRPr>
          </a:p>
          <a:p>
            <a:r>
              <a:rPr lang="zh-CN" altLang="en-US">
                <a:latin typeface="+mn-ea"/>
                <a:ea typeface="+mn-ea"/>
                <a:cs typeface="+mn-ea"/>
              </a:rPr>
              <a:t>第七周：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+mn-ea"/>
                <a:ea typeface="+mn-ea"/>
                <a:cs typeface="+mn-ea"/>
              </a:rPr>
              <a:t>讨论微信小程序的设计，实现技术。</a:t>
            </a:r>
            <a:endParaRPr lang="en-US" altLang="zh-CN">
              <a:latin typeface="+mn-ea"/>
              <a:ea typeface="+mn-ea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+mn-ea"/>
                <a:ea typeface="+mn-ea"/>
                <a:cs typeface="+mn-ea"/>
              </a:rPr>
              <a:t>小程序端前端设计。</a:t>
            </a:r>
            <a:endParaRPr lang="en-US" altLang="zh-CN">
              <a:latin typeface="+mn-ea"/>
              <a:ea typeface="+mn-ea"/>
              <a:cs typeface="+mn-ea"/>
            </a:endParaRPr>
          </a:p>
          <a:p>
            <a:r>
              <a:rPr lang="zh-CN" altLang="en-US">
                <a:latin typeface="+mn-ea"/>
                <a:ea typeface="+mn-ea"/>
                <a:cs typeface="+mn-ea"/>
              </a:rPr>
              <a:t>第八周：</a:t>
            </a:r>
            <a:endParaRPr lang="en-US" altLang="zh-CN">
              <a:latin typeface="+mn-ea"/>
              <a:ea typeface="+mn-ea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+mn-ea"/>
                <a:ea typeface="+mn-ea"/>
                <a:cs typeface="+mn-ea"/>
              </a:rPr>
              <a:t>微信小程序框架开发。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>
                <a:latin typeface="+mn-ea"/>
                <a:ea typeface="+mn-ea"/>
                <a:cs typeface="+mn-ea"/>
              </a:rPr>
              <a:t>第九周</a:t>
            </a:r>
            <a:r>
              <a:rPr lang="en-US" altLang="zh-CN">
                <a:latin typeface="+mn-ea"/>
                <a:ea typeface="+mn-ea"/>
                <a:cs typeface="+mn-ea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+mn-ea"/>
                <a:ea typeface="+mn-ea"/>
                <a:cs typeface="+mn-ea"/>
              </a:rPr>
              <a:t>微信小程序功能实现。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>
                <a:latin typeface="+mn-ea"/>
                <a:ea typeface="+mn-ea"/>
                <a:cs typeface="+mn-ea"/>
              </a:rPr>
              <a:t>第十周</a:t>
            </a:r>
            <a:r>
              <a:rPr lang="en-US" altLang="zh-CN">
                <a:latin typeface="+mn-ea"/>
                <a:ea typeface="+mn-ea"/>
                <a:cs typeface="+mn-ea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+mn-ea"/>
                <a:ea typeface="+mn-ea"/>
                <a:cs typeface="+mn-ea"/>
              </a:rPr>
              <a:t>对开发的网页进行测试</a:t>
            </a:r>
            <a:endParaRPr lang="en-US" altLang="zh-CN">
              <a:latin typeface="+mn-ea"/>
              <a:ea typeface="+mn-ea"/>
              <a:cs typeface="+mn-ea"/>
            </a:endParaRPr>
          </a:p>
          <a:p>
            <a:endParaRPr lang="zh-CN" altLang="en-US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M2OWFmNDBmMGU1M2UyMzUxNzBkODhiZjg4MzE3ZT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Parts of a Circle by Slidesgo">
  <a:themeElements>
    <a:clrScheme name="Simple Light">
      <a:dk1>
        <a:srgbClr val="1A0E4B"/>
      </a:dk1>
      <a:lt1>
        <a:srgbClr val="FFFFFF"/>
      </a:lt1>
      <a:dk2>
        <a:srgbClr val="FF83AE"/>
      </a:dk2>
      <a:lt2>
        <a:srgbClr val="F1F093"/>
      </a:lt2>
      <a:accent1>
        <a:srgbClr val="C8EED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A0E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638</Words>
  <Application>Microsoft Office PowerPoint</Application>
  <PresentationFormat>全屏显示(16:9)</PresentationFormat>
  <Paragraphs>119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Proxima Nova</vt:lpstr>
      <vt:lpstr>Proxima Nova Semibold</vt:lpstr>
      <vt:lpstr>Public Sans</vt:lpstr>
      <vt:lpstr>Public Sans Black</vt:lpstr>
      <vt:lpstr>宋体</vt:lpstr>
      <vt:lpstr>Arial</vt:lpstr>
      <vt:lpstr>Nunito Light</vt:lpstr>
      <vt:lpstr>Questrial</vt:lpstr>
      <vt:lpstr>Parts of a Circle by Slidesgo</vt:lpstr>
      <vt:lpstr>Slidesgo Final Pages</vt:lpstr>
      <vt:lpstr>Project C  sustech campus</vt:lpstr>
      <vt:lpstr>前端设计</vt:lpstr>
      <vt:lpstr>顶栏--用于集中项目的各个功能，方便用户选择</vt:lpstr>
      <vt:lpstr>登录与注册--用于区分陌生人与用户</vt:lpstr>
      <vt:lpstr>建筑页面--用于展示有哪些建筑</vt:lpstr>
      <vt:lpstr>单个建筑详细信息--通过侧边栏切换</vt:lpstr>
      <vt:lpstr>地图--是此次项目的主要目的</vt:lpstr>
      <vt:lpstr>前端技术</vt:lpstr>
      <vt:lpstr>时间线</vt:lpstr>
      <vt:lpstr>后端 设计</vt:lpstr>
      <vt:lpstr>已实现的</vt:lpstr>
      <vt:lpstr>时间线1</vt:lpstr>
      <vt:lpstr>时间线2</vt:lpstr>
      <vt:lpstr>时间线3</vt:lpstr>
      <vt:lpstr>时间线4</vt:lpstr>
      <vt:lpstr>时间线5</vt:lpstr>
      <vt:lpstr>技术栈总结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Parts of a Circle</dc:title>
  <dc:creator>Evan Li</dc:creator>
  <cp:lastModifiedBy>Evan Li</cp:lastModifiedBy>
  <cp:revision>1</cp:revision>
  <dcterms:created xsi:type="dcterms:W3CDTF">2023-10-16T14:19:00Z</dcterms:created>
  <dcterms:modified xsi:type="dcterms:W3CDTF">2023-10-18T15:44:37Z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1F544D27629349D2AC7E0050B04F71BC_12</vt:lpwstr>
  </property>
  <property fmtid="{D5CDD505-2E9C-101B-9397-08002B2CF9AE}" pid="3" name="KSOProductBuildVer">
    <vt:lpwstr>2052-12.1.0.15398</vt:lpwstr>
  </property>
</Properties>
</file>